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89" r:id="rId2"/>
    <p:sldId id="272" r:id="rId3"/>
    <p:sldId id="339" r:id="rId4"/>
    <p:sldId id="337" r:id="rId5"/>
    <p:sldId id="273" r:id="rId6"/>
    <p:sldId id="292" r:id="rId7"/>
    <p:sldId id="293" r:id="rId8"/>
    <p:sldId id="294" r:id="rId9"/>
    <p:sldId id="279" r:id="rId10"/>
    <p:sldId id="290" r:id="rId11"/>
    <p:sldId id="298" r:id="rId12"/>
    <p:sldId id="299" r:id="rId13"/>
    <p:sldId id="300" r:id="rId14"/>
    <p:sldId id="284" r:id="rId15"/>
    <p:sldId id="285" r:id="rId16"/>
    <p:sldId id="310" r:id="rId17"/>
    <p:sldId id="320" r:id="rId18"/>
    <p:sldId id="311" r:id="rId19"/>
    <p:sldId id="321" r:id="rId20"/>
    <p:sldId id="316" r:id="rId21"/>
    <p:sldId id="317" r:id="rId22"/>
    <p:sldId id="318" r:id="rId23"/>
    <p:sldId id="313" r:id="rId24"/>
    <p:sldId id="315" r:id="rId25"/>
    <p:sldId id="314" r:id="rId26"/>
    <p:sldId id="258" r:id="rId27"/>
    <p:sldId id="319" r:id="rId28"/>
    <p:sldId id="286" r:id="rId29"/>
    <p:sldId id="266" r:id="rId30"/>
    <p:sldId id="307" r:id="rId31"/>
    <p:sldId id="287" r:id="rId32"/>
    <p:sldId id="306" r:id="rId33"/>
    <p:sldId id="303" r:id="rId34"/>
    <p:sldId id="304" r:id="rId35"/>
    <p:sldId id="305" r:id="rId36"/>
    <p:sldId id="302" r:id="rId37"/>
    <p:sldId id="322" r:id="rId38"/>
    <p:sldId id="323" r:id="rId39"/>
    <p:sldId id="295" r:id="rId40"/>
    <p:sldId id="259" r:id="rId41"/>
    <p:sldId id="324" r:id="rId42"/>
    <p:sldId id="326" r:id="rId43"/>
    <p:sldId id="296" r:id="rId44"/>
    <p:sldId id="327" r:id="rId45"/>
    <p:sldId id="329" r:id="rId46"/>
    <p:sldId id="260" r:id="rId47"/>
    <p:sldId id="341" r:id="rId48"/>
    <p:sldId id="330" r:id="rId49"/>
    <p:sldId id="331" r:id="rId50"/>
    <p:sldId id="332" r:id="rId51"/>
    <p:sldId id="335" r:id="rId52"/>
    <p:sldId id="33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647E"/>
    <a:srgbClr val="005B96"/>
    <a:srgbClr val="C11C84"/>
    <a:srgbClr val="F19CAC"/>
    <a:srgbClr val="FFA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17"/>
    <p:restoredTop sz="86939"/>
  </p:normalViewPr>
  <p:slideViewPr>
    <p:cSldViewPr snapToGrid="0">
      <p:cViewPr>
        <p:scale>
          <a:sx n="89" d="100"/>
          <a:sy n="89" d="100"/>
        </p:scale>
        <p:origin x="832"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B9A876-C04C-804F-8CD2-2821C219EE2F}" type="datetimeFigureOut">
              <a:rPr lang="en-US" smtClean="0"/>
              <a:t>11/30/25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6A9AF-44CE-F348-B2C8-53B2DB67F610}" type="slidenum">
              <a:rPr lang="en-US" smtClean="0"/>
              <a:t>‹#›</a:t>
            </a:fld>
            <a:endParaRPr lang="en-US"/>
          </a:p>
        </p:txBody>
      </p:sp>
    </p:spTree>
    <p:extLst>
      <p:ext uri="{BB962C8B-B14F-4D97-AF65-F5344CB8AC3E}">
        <p14:creationId xmlns:p14="http://schemas.microsoft.com/office/powerpoint/2010/main" val="366841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Need NBIF?</a:t>
            </a:r>
          </a:p>
        </p:txBody>
      </p:sp>
      <p:sp>
        <p:nvSpPr>
          <p:cNvPr id="4" name="Slide Number Placeholder 3"/>
          <p:cNvSpPr>
            <a:spLocks noGrp="1"/>
          </p:cNvSpPr>
          <p:nvPr>
            <p:ph type="sldNum" sz="quarter" idx="5"/>
          </p:nvPr>
        </p:nvSpPr>
        <p:spPr/>
        <p:txBody>
          <a:bodyPr/>
          <a:lstStyle/>
          <a:p>
            <a:fld id="{7586A9AF-44CE-F348-B2C8-53B2DB67F610}" type="slidenum">
              <a:rPr lang="en-US" smtClean="0"/>
              <a:t>1</a:t>
            </a:fld>
            <a:endParaRPr lang="en-US"/>
          </a:p>
        </p:txBody>
      </p:sp>
    </p:spTree>
    <p:extLst>
      <p:ext uri="{BB962C8B-B14F-4D97-AF65-F5344CB8AC3E}">
        <p14:creationId xmlns:p14="http://schemas.microsoft.com/office/powerpoint/2010/main" val="3226214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p:cNvSpPr>
            <a:spLocks noGrp="1"/>
          </p:cNvSpPr>
          <p:nvPr>
            <p:ph type="sldNum" sz="quarter" idx="5"/>
          </p:nvPr>
        </p:nvSpPr>
        <p:spPr/>
        <p:txBody>
          <a:bodyPr/>
          <a:lstStyle/>
          <a:p>
            <a:fld id="{7586A9AF-44CE-F348-B2C8-53B2DB67F610}" type="slidenum">
              <a:rPr lang="en-US" smtClean="0"/>
              <a:t>10</a:t>
            </a:fld>
            <a:endParaRPr lang="en-US"/>
          </a:p>
        </p:txBody>
      </p:sp>
    </p:spTree>
    <p:extLst>
      <p:ext uri="{BB962C8B-B14F-4D97-AF65-F5344CB8AC3E}">
        <p14:creationId xmlns:p14="http://schemas.microsoft.com/office/powerpoint/2010/main" val="3472045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9B47C-1D6D-A954-285D-D2343D495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35DF5-39C4-45C9-CD98-AA8B5CFA322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9B80453-5688-D882-7F3B-369C9C65759B}"/>
              </a:ext>
            </a:extLst>
          </p:cNvPr>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a:extLst>
              <a:ext uri="{FF2B5EF4-FFF2-40B4-BE49-F238E27FC236}">
                <a16:creationId xmlns:a16="http://schemas.microsoft.com/office/drawing/2014/main" id="{34AA9004-DB96-06F5-4C4C-C9967CDB5594}"/>
              </a:ext>
            </a:extLst>
          </p:cNvPr>
          <p:cNvSpPr>
            <a:spLocks noGrp="1"/>
          </p:cNvSpPr>
          <p:nvPr>
            <p:ph type="sldNum" sz="quarter" idx="5"/>
          </p:nvPr>
        </p:nvSpPr>
        <p:spPr/>
        <p:txBody>
          <a:bodyPr/>
          <a:lstStyle/>
          <a:p>
            <a:fld id="{7586A9AF-44CE-F348-B2C8-53B2DB67F610}" type="slidenum">
              <a:rPr lang="en-US" smtClean="0"/>
              <a:t>11</a:t>
            </a:fld>
            <a:endParaRPr lang="en-US"/>
          </a:p>
        </p:txBody>
      </p:sp>
    </p:spTree>
    <p:extLst>
      <p:ext uri="{BB962C8B-B14F-4D97-AF65-F5344CB8AC3E}">
        <p14:creationId xmlns:p14="http://schemas.microsoft.com/office/powerpoint/2010/main" val="372032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D2EFD-C8A4-C7D8-6F1E-3A71EEDCB6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11A85-D623-9224-8D35-F9266ADE388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3275DC9-7A73-49F7-3647-82C90FCBDFFB}"/>
              </a:ext>
            </a:extLst>
          </p:cNvPr>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a:extLst>
              <a:ext uri="{FF2B5EF4-FFF2-40B4-BE49-F238E27FC236}">
                <a16:creationId xmlns:a16="http://schemas.microsoft.com/office/drawing/2014/main" id="{6BA53BFB-D1AD-4050-3523-323093618AEC}"/>
              </a:ext>
            </a:extLst>
          </p:cNvPr>
          <p:cNvSpPr>
            <a:spLocks noGrp="1"/>
          </p:cNvSpPr>
          <p:nvPr>
            <p:ph type="sldNum" sz="quarter" idx="5"/>
          </p:nvPr>
        </p:nvSpPr>
        <p:spPr/>
        <p:txBody>
          <a:bodyPr/>
          <a:lstStyle/>
          <a:p>
            <a:fld id="{7586A9AF-44CE-F348-B2C8-53B2DB67F610}" type="slidenum">
              <a:rPr lang="en-US" smtClean="0"/>
              <a:t>12</a:t>
            </a:fld>
            <a:endParaRPr lang="en-US"/>
          </a:p>
        </p:txBody>
      </p:sp>
    </p:spTree>
    <p:extLst>
      <p:ext uri="{BB962C8B-B14F-4D97-AF65-F5344CB8AC3E}">
        <p14:creationId xmlns:p14="http://schemas.microsoft.com/office/powerpoint/2010/main" val="2453057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31FB4-4E85-0915-ECA3-82E51405A7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F72777-4809-9F0B-4B0F-3B7E0699668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868136E-4072-A8A6-9C8F-C6ADDFBCB2FA}"/>
              </a:ext>
            </a:extLst>
          </p:cNvPr>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a:extLst>
              <a:ext uri="{FF2B5EF4-FFF2-40B4-BE49-F238E27FC236}">
                <a16:creationId xmlns:a16="http://schemas.microsoft.com/office/drawing/2014/main" id="{B858681C-653C-3EBF-239F-4D6A466843BA}"/>
              </a:ext>
            </a:extLst>
          </p:cNvPr>
          <p:cNvSpPr>
            <a:spLocks noGrp="1"/>
          </p:cNvSpPr>
          <p:nvPr>
            <p:ph type="sldNum" sz="quarter" idx="5"/>
          </p:nvPr>
        </p:nvSpPr>
        <p:spPr/>
        <p:txBody>
          <a:bodyPr/>
          <a:lstStyle/>
          <a:p>
            <a:fld id="{7586A9AF-44CE-F348-B2C8-53B2DB67F610}" type="slidenum">
              <a:rPr lang="en-US" smtClean="0"/>
              <a:t>13</a:t>
            </a:fld>
            <a:endParaRPr lang="en-US"/>
          </a:p>
        </p:txBody>
      </p:sp>
    </p:spTree>
    <p:extLst>
      <p:ext uri="{BB962C8B-B14F-4D97-AF65-F5344CB8AC3E}">
        <p14:creationId xmlns:p14="http://schemas.microsoft.com/office/powerpoint/2010/main" val="110921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15</a:t>
            </a:fld>
            <a:endParaRPr lang="en-US"/>
          </a:p>
        </p:txBody>
      </p:sp>
    </p:spTree>
    <p:extLst>
      <p:ext uri="{BB962C8B-B14F-4D97-AF65-F5344CB8AC3E}">
        <p14:creationId xmlns:p14="http://schemas.microsoft.com/office/powerpoint/2010/main" val="2255669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BD35F-45F2-517F-0593-B713AF5BAA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62681-85DA-9928-FF7F-EF4F3FB985A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0BA5D7B-9CBC-A93B-766E-7E876FC36D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3ED1D4-BA40-7914-1C3C-54F86375C66B}"/>
              </a:ext>
            </a:extLst>
          </p:cNvPr>
          <p:cNvSpPr>
            <a:spLocks noGrp="1"/>
          </p:cNvSpPr>
          <p:nvPr>
            <p:ph type="sldNum" sz="quarter" idx="5"/>
          </p:nvPr>
        </p:nvSpPr>
        <p:spPr/>
        <p:txBody>
          <a:bodyPr/>
          <a:lstStyle/>
          <a:p>
            <a:fld id="{7586A9AF-44CE-F348-B2C8-53B2DB67F610}" type="slidenum">
              <a:rPr lang="en-US" smtClean="0"/>
              <a:t>16</a:t>
            </a:fld>
            <a:endParaRPr lang="en-US"/>
          </a:p>
        </p:txBody>
      </p:sp>
    </p:spTree>
    <p:extLst>
      <p:ext uri="{BB962C8B-B14F-4D97-AF65-F5344CB8AC3E}">
        <p14:creationId xmlns:p14="http://schemas.microsoft.com/office/powerpoint/2010/main" val="2108038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E8398-FCCB-6E30-8677-C5E7606F2E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287DD-88D4-2DC6-77E8-6EA15D84A3B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312D924-18CE-F2CE-F175-4C9553C4FC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2801E1-77AD-8E28-6566-E591D6EF0AD4}"/>
              </a:ext>
            </a:extLst>
          </p:cNvPr>
          <p:cNvSpPr>
            <a:spLocks noGrp="1"/>
          </p:cNvSpPr>
          <p:nvPr>
            <p:ph type="sldNum" sz="quarter" idx="5"/>
          </p:nvPr>
        </p:nvSpPr>
        <p:spPr/>
        <p:txBody>
          <a:bodyPr/>
          <a:lstStyle/>
          <a:p>
            <a:fld id="{7586A9AF-44CE-F348-B2C8-53B2DB67F610}" type="slidenum">
              <a:rPr lang="en-US" smtClean="0"/>
              <a:t>17</a:t>
            </a:fld>
            <a:endParaRPr lang="en-US"/>
          </a:p>
        </p:txBody>
      </p:sp>
    </p:spTree>
    <p:extLst>
      <p:ext uri="{BB962C8B-B14F-4D97-AF65-F5344CB8AC3E}">
        <p14:creationId xmlns:p14="http://schemas.microsoft.com/office/powerpoint/2010/main" val="1733448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150E5-956F-604B-156C-711D38BA7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94A814-B489-F374-FCA1-BBB2E12CD56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D561B8D-915B-229C-D7C6-2B50325DCE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47E3A1-2CED-730A-7008-45692E5099BD}"/>
              </a:ext>
            </a:extLst>
          </p:cNvPr>
          <p:cNvSpPr>
            <a:spLocks noGrp="1"/>
          </p:cNvSpPr>
          <p:nvPr>
            <p:ph type="sldNum" sz="quarter" idx="5"/>
          </p:nvPr>
        </p:nvSpPr>
        <p:spPr/>
        <p:txBody>
          <a:bodyPr/>
          <a:lstStyle/>
          <a:p>
            <a:fld id="{7586A9AF-44CE-F348-B2C8-53B2DB67F610}" type="slidenum">
              <a:rPr lang="en-US" smtClean="0"/>
              <a:t>18</a:t>
            </a:fld>
            <a:endParaRPr lang="en-US"/>
          </a:p>
        </p:txBody>
      </p:sp>
    </p:spTree>
    <p:extLst>
      <p:ext uri="{BB962C8B-B14F-4D97-AF65-F5344CB8AC3E}">
        <p14:creationId xmlns:p14="http://schemas.microsoft.com/office/powerpoint/2010/main" val="3443125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28</a:t>
            </a:fld>
            <a:endParaRPr lang="en-US"/>
          </a:p>
        </p:txBody>
      </p:sp>
    </p:spTree>
    <p:extLst>
      <p:ext uri="{BB962C8B-B14F-4D97-AF65-F5344CB8AC3E}">
        <p14:creationId xmlns:p14="http://schemas.microsoft.com/office/powerpoint/2010/main" val="4097487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YES</a:t>
            </a:r>
          </a:p>
        </p:txBody>
      </p:sp>
      <p:sp>
        <p:nvSpPr>
          <p:cNvPr id="4" name="Slide Number Placeholder 3"/>
          <p:cNvSpPr>
            <a:spLocks noGrp="1"/>
          </p:cNvSpPr>
          <p:nvPr>
            <p:ph type="sldNum" sz="quarter" idx="5"/>
          </p:nvPr>
        </p:nvSpPr>
        <p:spPr/>
        <p:txBody>
          <a:bodyPr/>
          <a:lstStyle/>
          <a:p>
            <a:fld id="{7586A9AF-44CE-F348-B2C8-53B2DB67F610}" type="slidenum">
              <a:rPr lang="en-US" smtClean="0"/>
              <a:t>29</a:t>
            </a:fld>
            <a:endParaRPr lang="en-US"/>
          </a:p>
        </p:txBody>
      </p:sp>
    </p:spTree>
    <p:extLst>
      <p:ext uri="{BB962C8B-B14F-4D97-AF65-F5344CB8AC3E}">
        <p14:creationId xmlns:p14="http://schemas.microsoft.com/office/powerpoint/2010/main" val="1050169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VERY COMPLEX but there is evidence in chronic stress, so what about acute stress, and what is the neurophysiological basis of this?</a:t>
            </a:r>
          </a:p>
        </p:txBody>
      </p:sp>
      <p:sp>
        <p:nvSpPr>
          <p:cNvPr id="4" name="Slide Number Placeholder 3"/>
          <p:cNvSpPr>
            <a:spLocks noGrp="1"/>
          </p:cNvSpPr>
          <p:nvPr>
            <p:ph type="sldNum" sz="quarter" idx="5"/>
          </p:nvPr>
        </p:nvSpPr>
        <p:spPr/>
        <p:txBody>
          <a:bodyPr/>
          <a:lstStyle/>
          <a:p>
            <a:fld id="{7586A9AF-44CE-F348-B2C8-53B2DB67F610}" type="slidenum">
              <a:rPr lang="en-US" smtClean="0"/>
              <a:t>2</a:t>
            </a:fld>
            <a:endParaRPr lang="en-US"/>
          </a:p>
        </p:txBody>
      </p:sp>
    </p:spTree>
    <p:extLst>
      <p:ext uri="{BB962C8B-B14F-4D97-AF65-F5344CB8AC3E}">
        <p14:creationId xmlns:p14="http://schemas.microsoft.com/office/powerpoint/2010/main" val="640715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7842A-1406-01A9-E870-04F41403B9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C96670-66F5-1DEA-A3EE-EAB8764B61C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5DC1636-6797-74A8-1BE4-47D4A77538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0411CA-CDB8-D652-EE09-4D56E25D0B94}"/>
              </a:ext>
            </a:extLst>
          </p:cNvPr>
          <p:cNvSpPr>
            <a:spLocks noGrp="1"/>
          </p:cNvSpPr>
          <p:nvPr>
            <p:ph type="sldNum" sz="quarter" idx="5"/>
          </p:nvPr>
        </p:nvSpPr>
        <p:spPr/>
        <p:txBody>
          <a:bodyPr/>
          <a:lstStyle/>
          <a:p>
            <a:fld id="{7586A9AF-44CE-F348-B2C8-53B2DB67F610}" type="slidenum">
              <a:rPr lang="en-US" smtClean="0"/>
              <a:t>30</a:t>
            </a:fld>
            <a:endParaRPr lang="en-US"/>
          </a:p>
        </p:txBody>
      </p:sp>
    </p:spTree>
    <p:extLst>
      <p:ext uri="{BB962C8B-B14F-4D97-AF65-F5344CB8AC3E}">
        <p14:creationId xmlns:p14="http://schemas.microsoft.com/office/powerpoint/2010/main" val="3333460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RETROGRADE SIGNALLING</a:t>
            </a:r>
          </a:p>
          <a:p>
            <a:endParaRPr lang="en-US" dirty="0"/>
          </a:p>
          <a:p>
            <a:r>
              <a:rPr lang="en-US" dirty="0"/>
              <a:t>THIS IS WHAT NORMALLY HAPPENS AS PART OF CORTISOL’S NEGATIVE FEEDBACK</a:t>
            </a:r>
          </a:p>
          <a:p>
            <a:endParaRPr lang="en-US" dirty="0"/>
          </a:p>
          <a:p>
            <a:r>
              <a:rPr lang="en-US" dirty="0"/>
              <a:t>We know this happens in CRH neurons in the PVN</a:t>
            </a:r>
          </a:p>
          <a:p>
            <a:endParaRPr lang="en-US" dirty="0"/>
          </a:p>
          <a:p>
            <a:r>
              <a:rPr lang="en-US" b="1" dirty="0"/>
              <a:t>Is this what is happening in our DMH neurons?</a:t>
            </a:r>
          </a:p>
        </p:txBody>
      </p:sp>
      <p:sp>
        <p:nvSpPr>
          <p:cNvPr id="4" name="Slide Number Placeholder 3"/>
          <p:cNvSpPr>
            <a:spLocks noGrp="1"/>
          </p:cNvSpPr>
          <p:nvPr>
            <p:ph type="sldNum" sz="quarter" idx="5"/>
          </p:nvPr>
        </p:nvSpPr>
        <p:spPr/>
        <p:txBody>
          <a:bodyPr/>
          <a:lstStyle/>
          <a:p>
            <a:fld id="{7586A9AF-44CE-F348-B2C8-53B2DB67F610}" type="slidenum">
              <a:rPr lang="en-US" smtClean="0"/>
              <a:t>31</a:t>
            </a:fld>
            <a:endParaRPr lang="en-US"/>
          </a:p>
        </p:txBody>
      </p:sp>
    </p:spTree>
    <p:extLst>
      <p:ext uri="{BB962C8B-B14F-4D97-AF65-F5344CB8AC3E}">
        <p14:creationId xmlns:p14="http://schemas.microsoft.com/office/powerpoint/2010/main" val="2404668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C7157-193A-6190-591A-CA8FF5A15D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7DF6AD-5AFC-7890-DC38-51CECF0C87D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5A740B9-51D7-20E5-DC32-9C590B8858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RETROGRADE SIGNALLING</a:t>
            </a:r>
          </a:p>
          <a:p>
            <a:endParaRPr lang="en-US" dirty="0"/>
          </a:p>
          <a:p>
            <a:r>
              <a:rPr lang="en-US" dirty="0"/>
              <a:t>THIS IS WHAT NORMALLY HAPPENS AS PART OF CORTISOL’S NEGATIVE FEEDBACK</a:t>
            </a:r>
          </a:p>
          <a:p>
            <a:endParaRPr lang="en-US" dirty="0"/>
          </a:p>
          <a:p>
            <a:r>
              <a:rPr lang="en-US" dirty="0"/>
              <a:t>We know this happens in CRH neurons in the PVN</a:t>
            </a:r>
          </a:p>
          <a:p>
            <a:endParaRPr lang="en-US" dirty="0"/>
          </a:p>
          <a:p>
            <a:r>
              <a:rPr lang="en-US" b="1" dirty="0"/>
              <a:t>Is this what is happening in our DMH neurons?</a:t>
            </a:r>
          </a:p>
        </p:txBody>
      </p:sp>
      <p:sp>
        <p:nvSpPr>
          <p:cNvPr id="4" name="Slide Number Placeholder 3">
            <a:extLst>
              <a:ext uri="{FF2B5EF4-FFF2-40B4-BE49-F238E27FC236}">
                <a16:creationId xmlns:a16="http://schemas.microsoft.com/office/drawing/2014/main" id="{DECB6F21-BA80-89E8-0698-FC84D5BC408B}"/>
              </a:ext>
            </a:extLst>
          </p:cNvPr>
          <p:cNvSpPr>
            <a:spLocks noGrp="1"/>
          </p:cNvSpPr>
          <p:nvPr>
            <p:ph type="sldNum" sz="quarter" idx="5"/>
          </p:nvPr>
        </p:nvSpPr>
        <p:spPr/>
        <p:txBody>
          <a:bodyPr/>
          <a:lstStyle/>
          <a:p>
            <a:fld id="{7586A9AF-44CE-F348-B2C8-53B2DB67F610}" type="slidenum">
              <a:rPr lang="en-US" smtClean="0"/>
              <a:t>32</a:t>
            </a:fld>
            <a:endParaRPr lang="en-US"/>
          </a:p>
        </p:txBody>
      </p:sp>
    </p:spTree>
    <p:extLst>
      <p:ext uri="{BB962C8B-B14F-4D97-AF65-F5344CB8AC3E}">
        <p14:creationId xmlns:p14="http://schemas.microsoft.com/office/powerpoint/2010/main" val="3893298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A7D10-B214-87D2-B55B-3B4947BC6D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9BDC5-D6A3-80A5-414B-0AADFD2DDEE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0700625-D9DF-DEA6-5B37-9F8401BD5F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RETROGRADE SIGNALLING</a:t>
            </a:r>
          </a:p>
          <a:p>
            <a:endParaRPr lang="en-US" dirty="0"/>
          </a:p>
          <a:p>
            <a:r>
              <a:rPr lang="en-US" dirty="0"/>
              <a:t>THIS IS WHAT NORMALLY HAPPENS AS PART OF CORTISOL’S NEGATIVE FEEDBACK</a:t>
            </a:r>
          </a:p>
          <a:p>
            <a:endParaRPr lang="en-US" dirty="0"/>
          </a:p>
          <a:p>
            <a:r>
              <a:rPr lang="en-US" dirty="0"/>
              <a:t>We know this happens in CRH neurons in the PVN</a:t>
            </a:r>
          </a:p>
          <a:p>
            <a:endParaRPr lang="en-US" dirty="0"/>
          </a:p>
          <a:p>
            <a:r>
              <a:rPr lang="en-US" b="1" dirty="0"/>
              <a:t>Is this what is happening in our DMH neurons?</a:t>
            </a:r>
          </a:p>
        </p:txBody>
      </p:sp>
      <p:sp>
        <p:nvSpPr>
          <p:cNvPr id="4" name="Slide Number Placeholder 3">
            <a:extLst>
              <a:ext uri="{FF2B5EF4-FFF2-40B4-BE49-F238E27FC236}">
                <a16:creationId xmlns:a16="http://schemas.microsoft.com/office/drawing/2014/main" id="{D69E09CF-D607-8E93-CA11-A3BB502C8463}"/>
              </a:ext>
            </a:extLst>
          </p:cNvPr>
          <p:cNvSpPr>
            <a:spLocks noGrp="1"/>
          </p:cNvSpPr>
          <p:nvPr>
            <p:ph type="sldNum" sz="quarter" idx="5"/>
          </p:nvPr>
        </p:nvSpPr>
        <p:spPr/>
        <p:txBody>
          <a:bodyPr/>
          <a:lstStyle/>
          <a:p>
            <a:fld id="{7586A9AF-44CE-F348-B2C8-53B2DB67F610}" type="slidenum">
              <a:rPr lang="en-US" smtClean="0"/>
              <a:t>33</a:t>
            </a:fld>
            <a:endParaRPr lang="en-US"/>
          </a:p>
        </p:txBody>
      </p:sp>
    </p:spTree>
    <p:extLst>
      <p:ext uri="{BB962C8B-B14F-4D97-AF65-F5344CB8AC3E}">
        <p14:creationId xmlns:p14="http://schemas.microsoft.com/office/powerpoint/2010/main" val="3428626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764B2-DBA0-0CCF-2936-96B2EF2C97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62DA3C-896E-5A7C-B52A-08C35FDF193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BAE6D2E-C570-7226-F74B-9E03BAD591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RETROGRADE SIGNALLING</a:t>
            </a:r>
          </a:p>
          <a:p>
            <a:endParaRPr lang="en-US" dirty="0"/>
          </a:p>
          <a:p>
            <a:r>
              <a:rPr lang="en-US" dirty="0"/>
              <a:t>THIS IS WHAT NORMALLY HAPPENS AS PART OF CORTISOL’S NEGATIVE FEEDBACK</a:t>
            </a:r>
          </a:p>
          <a:p>
            <a:endParaRPr lang="en-US" dirty="0"/>
          </a:p>
          <a:p>
            <a:r>
              <a:rPr lang="en-US" dirty="0"/>
              <a:t>We know this happens in CRH neurons in the PVN</a:t>
            </a:r>
          </a:p>
          <a:p>
            <a:endParaRPr lang="en-US" dirty="0"/>
          </a:p>
          <a:p>
            <a:r>
              <a:rPr lang="en-US" b="1" dirty="0"/>
              <a:t>Is this what is happening in our DMH neurons?</a:t>
            </a:r>
          </a:p>
        </p:txBody>
      </p:sp>
      <p:sp>
        <p:nvSpPr>
          <p:cNvPr id="4" name="Slide Number Placeholder 3">
            <a:extLst>
              <a:ext uri="{FF2B5EF4-FFF2-40B4-BE49-F238E27FC236}">
                <a16:creationId xmlns:a16="http://schemas.microsoft.com/office/drawing/2014/main" id="{22E88F91-3914-B5FE-F096-B34A6C92C4EA}"/>
              </a:ext>
            </a:extLst>
          </p:cNvPr>
          <p:cNvSpPr>
            <a:spLocks noGrp="1"/>
          </p:cNvSpPr>
          <p:nvPr>
            <p:ph type="sldNum" sz="quarter" idx="5"/>
          </p:nvPr>
        </p:nvSpPr>
        <p:spPr/>
        <p:txBody>
          <a:bodyPr/>
          <a:lstStyle/>
          <a:p>
            <a:fld id="{7586A9AF-44CE-F348-B2C8-53B2DB67F610}" type="slidenum">
              <a:rPr lang="en-US" smtClean="0"/>
              <a:t>34</a:t>
            </a:fld>
            <a:endParaRPr lang="en-US"/>
          </a:p>
        </p:txBody>
      </p:sp>
    </p:spTree>
    <p:extLst>
      <p:ext uri="{BB962C8B-B14F-4D97-AF65-F5344CB8AC3E}">
        <p14:creationId xmlns:p14="http://schemas.microsoft.com/office/powerpoint/2010/main" val="28037080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B1BFE-95C9-46F9-FACC-4D66C0DF65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67E7CF-736B-11DF-B3F0-7DA55BB60E3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5951DC4-2C6E-B281-15CC-00832CF318F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RETROGRADE SIGNALLING</a:t>
            </a:r>
          </a:p>
          <a:p>
            <a:endParaRPr lang="en-US" dirty="0"/>
          </a:p>
          <a:p>
            <a:r>
              <a:rPr lang="en-US" dirty="0"/>
              <a:t>THIS IS WHAT NORMALLY HAPPENS AS PART OF CORTISOL’S NEGATIVE FEEDBACK</a:t>
            </a:r>
          </a:p>
          <a:p>
            <a:endParaRPr lang="en-US" dirty="0"/>
          </a:p>
          <a:p>
            <a:r>
              <a:rPr lang="en-US" dirty="0"/>
              <a:t>We know this happens in CRH neurons in the PVN</a:t>
            </a:r>
          </a:p>
          <a:p>
            <a:endParaRPr lang="en-US" dirty="0"/>
          </a:p>
          <a:p>
            <a:r>
              <a:rPr lang="en-US" b="1" dirty="0"/>
              <a:t>Is this what is happening in our DMH neurons?</a:t>
            </a:r>
          </a:p>
        </p:txBody>
      </p:sp>
      <p:sp>
        <p:nvSpPr>
          <p:cNvPr id="4" name="Slide Number Placeholder 3">
            <a:extLst>
              <a:ext uri="{FF2B5EF4-FFF2-40B4-BE49-F238E27FC236}">
                <a16:creationId xmlns:a16="http://schemas.microsoft.com/office/drawing/2014/main" id="{7DBAFBCF-7C2D-B2A8-2AAF-4CA74142333A}"/>
              </a:ext>
            </a:extLst>
          </p:cNvPr>
          <p:cNvSpPr>
            <a:spLocks noGrp="1"/>
          </p:cNvSpPr>
          <p:nvPr>
            <p:ph type="sldNum" sz="quarter" idx="5"/>
          </p:nvPr>
        </p:nvSpPr>
        <p:spPr/>
        <p:txBody>
          <a:bodyPr/>
          <a:lstStyle/>
          <a:p>
            <a:fld id="{7586A9AF-44CE-F348-B2C8-53B2DB67F610}" type="slidenum">
              <a:rPr lang="en-US" smtClean="0"/>
              <a:t>35</a:t>
            </a:fld>
            <a:endParaRPr lang="en-US"/>
          </a:p>
        </p:txBody>
      </p:sp>
    </p:spTree>
    <p:extLst>
      <p:ext uri="{BB962C8B-B14F-4D97-AF65-F5344CB8AC3E}">
        <p14:creationId xmlns:p14="http://schemas.microsoft.com/office/powerpoint/2010/main" val="516069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BEDE9-DDB9-F2C6-C7DE-6BA25C9EBA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A610E3-FD4E-96C4-40E5-BFA65E119E2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8E6EDE5-C0E1-7270-ED4D-91809563A53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RETROGRADE SIGNALLING</a:t>
            </a:r>
          </a:p>
          <a:p>
            <a:endParaRPr lang="en-US" dirty="0"/>
          </a:p>
          <a:p>
            <a:r>
              <a:rPr lang="en-US" dirty="0"/>
              <a:t>THIS IS WHAT NORMALLY HAPPENS AS PART OF CORTISOL’S NEGATIVE FEEDBACK</a:t>
            </a:r>
          </a:p>
          <a:p>
            <a:endParaRPr lang="en-US" dirty="0"/>
          </a:p>
          <a:p>
            <a:r>
              <a:rPr lang="en-US" dirty="0"/>
              <a:t>We know this happens in CRH neurons in the PVN</a:t>
            </a:r>
          </a:p>
          <a:p>
            <a:endParaRPr lang="en-US" dirty="0"/>
          </a:p>
          <a:p>
            <a:r>
              <a:rPr lang="en-US" b="1" dirty="0"/>
              <a:t>Is this what is happening in our DMH neurons?</a:t>
            </a:r>
          </a:p>
        </p:txBody>
      </p:sp>
      <p:sp>
        <p:nvSpPr>
          <p:cNvPr id="4" name="Slide Number Placeholder 3">
            <a:extLst>
              <a:ext uri="{FF2B5EF4-FFF2-40B4-BE49-F238E27FC236}">
                <a16:creationId xmlns:a16="http://schemas.microsoft.com/office/drawing/2014/main" id="{D9BD3144-7FD6-DCD9-FD9C-DE1CF547BB15}"/>
              </a:ext>
            </a:extLst>
          </p:cNvPr>
          <p:cNvSpPr>
            <a:spLocks noGrp="1"/>
          </p:cNvSpPr>
          <p:nvPr>
            <p:ph type="sldNum" sz="quarter" idx="5"/>
          </p:nvPr>
        </p:nvSpPr>
        <p:spPr/>
        <p:txBody>
          <a:bodyPr/>
          <a:lstStyle/>
          <a:p>
            <a:fld id="{7586A9AF-44CE-F348-B2C8-53B2DB67F610}" type="slidenum">
              <a:rPr lang="en-US" smtClean="0"/>
              <a:t>36</a:t>
            </a:fld>
            <a:endParaRPr lang="en-US"/>
          </a:p>
        </p:txBody>
      </p:sp>
    </p:spTree>
    <p:extLst>
      <p:ext uri="{BB962C8B-B14F-4D97-AF65-F5344CB8AC3E}">
        <p14:creationId xmlns:p14="http://schemas.microsoft.com/office/powerpoint/2010/main" val="4172667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2F34C-FE27-D47C-57FA-3A9D14A1F2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2B9FEF-9921-D532-2087-E82A1CCAE70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E2FB4F6-75A6-04C7-A3A9-053017FDAF31}"/>
              </a:ext>
            </a:extLst>
          </p:cNvPr>
          <p:cNvSpPr>
            <a:spLocks noGrp="1"/>
          </p:cNvSpPr>
          <p:nvPr>
            <p:ph type="body" idx="1"/>
          </p:nvPr>
        </p:nvSpPr>
        <p:spPr/>
        <p:txBody>
          <a:bodyPr/>
          <a:lstStyle/>
          <a:p>
            <a:r>
              <a:rPr lang="en-US" dirty="0"/>
              <a:t>Remember there was no difference in PPR between acute and naïve so we don’t really care now if AM251 changes it (but it doesn't)</a:t>
            </a:r>
          </a:p>
        </p:txBody>
      </p:sp>
      <p:sp>
        <p:nvSpPr>
          <p:cNvPr id="4" name="Slide Number Placeholder 3">
            <a:extLst>
              <a:ext uri="{FF2B5EF4-FFF2-40B4-BE49-F238E27FC236}">
                <a16:creationId xmlns:a16="http://schemas.microsoft.com/office/drawing/2014/main" id="{8443A85A-0151-E860-CB69-0E067B820B19}"/>
              </a:ext>
            </a:extLst>
          </p:cNvPr>
          <p:cNvSpPr>
            <a:spLocks noGrp="1"/>
          </p:cNvSpPr>
          <p:nvPr>
            <p:ph type="sldNum" sz="quarter" idx="5"/>
          </p:nvPr>
        </p:nvSpPr>
        <p:spPr/>
        <p:txBody>
          <a:bodyPr/>
          <a:lstStyle/>
          <a:p>
            <a:fld id="{7586A9AF-44CE-F348-B2C8-53B2DB67F610}" type="slidenum">
              <a:rPr lang="en-US" smtClean="0"/>
              <a:t>37</a:t>
            </a:fld>
            <a:endParaRPr lang="en-US"/>
          </a:p>
        </p:txBody>
      </p:sp>
    </p:spTree>
    <p:extLst>
      <p:ext uri="{BB962C8B-B14F-4D97-AF65-F5344CB8AC3E}">
        <p14:creationId xmlns:p14="http://schemas.microsoft.com/office/powerpoint/2010/main" val="12504718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REMINDER</a:t>
            </a:r>
          </a:p>
        </p:txBody>
      </p:sp>
      <p:sp>
        <p:nvSpPr>
          <p:cNvPr id="4" name="Slide Number Placeholder 3"/>
          <p:cNvSpPr>
            <a:spLocks noGrp="1"/>
          </p:cNvSpPr>
          <p:nvPr>
            <p:ph type="sldNum" sz="quarter" idx="5"/>
          </p:nvPr>
        </p:nvSpPr>
        <p:spPr/>
        <p:txBody>
          <a:bodyPr/>
          <a:lstStyle/>
          <a:p>
            <a:fld id="{7586A9AF-44CE-F348-B2C8-53B2DB67F610}" type="slidenum">
              <a:rPr lang="en-US" smtClean="0"/>
              <a:t>39</a:t>
            </a:fld>
            <a:endParaRPr lang="en-US"/>
          </a:p>
        </p:txBody>
      </p:sp>
    </p:spTree>
    <p:extLst>
      <p:ext uri="{BB962C8B-B14F-4D97-AF65-F5344CB8AC3E}">
        <p14:creationId xmlns:p14="http://schemas.microsoft.com/office/powerpoint/2010/main" val="48627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40</a:t>
            </a:fld>
            <a:endParaRPr lang="en-US"/>
          </a:p>
        </p:txBody>
      </p:sp>
    </p:spTree>
    <p:extLst>
      <p:ext uri="{BB962C8B-B14F-4D97-AF65-F5344CB8AC3E}">
        <p14:creationId xmlns:p14="http://schemas.microsoft.com/office/powerpoint/2010/main" val="1450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1CF92-BEB9-CC4D-906F-DB45055FF8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CAD85-3E17-FEBF-9B72-D85F1C7732F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4528A94-06CE-5981-7182-21040D28EF7B}"/>
              </a:ext>
            </a:extLst>
          </p:cNvPr>
          <p:cNvSpPr>
            <a:spLocks noGrp="1"/>
          </p:cNvSpPr>
          <p:nvPr>
            <p:ph type="body" idx="1"/>
          </p:nvPr>
        </p:nvSpPr>
        <p:spPr/>
        <p:txBody>
          <a:bodyPr/>
          <a:lstStyle/>
          <a:p>
            <a:r>
              <a:rPr lang="en-US" dirty="0"/>
              <a:t>Blunted stress response</a:t>
            </a:r>
          </a:p>
        </p:txBody>
      </p:sp>
      <p:sp>
        <p:nvSpPr>
          <p:cNvPr id="4" name="Slide Number Placeholder 3">
            <a:extLst>
              <a:ext uri="{FF2B5EF4-FFF2-40B4-BE49-F238E27FC236}">
                <a16:creationId xmlns:a16="http://schemas.microsoft.com/office/drawing/2014/main" id="{7CF63E80-3C0B-BAE5-0ADF-3718E28C64DC}"/>
              </a:ext>
            </a:extLst>
          </p:cNvPr>
          <p:cNvSpPr>
            <a:spLocks noGrp="1"/>
          </p:cNvSpPr>
          <p:nvPr>
            <p:ph type="sldNum" sz="quarter" idx="5"/>
          </p:nvPr>
        </p:nvSpPr>
        <p:spPr/>
        <p:txBody>
          <a:bodyPr/>
          <a:lstStyle/>
          <a:p>
            <a:fld id="{7586A9AF-44CE-F348-B2C8-53B2DB67F610}" type="slidenum">
              <a:rPr lang="en-US" smtClean="0"/>
              <a:t>3</a:t>
            </a:fld>
            <a:endParaRPr lang="en-US"/>
          </a:p>
        </p:txBody>
      </p:sp>
    </p:spTree>
    <p:extLst>
      <p:ext uri="{BB962C8B-B14F-4D97-AF65-F5344CB8AC3E}">
        <p14:creationId xmlns:p14="http://schemas.microsoft.com/office/powerpoint/2010/main" val="976957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DEB72-F8F3-723E-ED11-E1D81F5085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E9482-1D48-7EF7-6588-0B0B98D0A11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71CCCDD-1BDD-D2F8-DE57-C40EFE3E69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58D332-8EF0-FEC9-895E-47929DA9603D}"/>
              </a:ext>
            </a:extLst>
          </p:cNvPr>
          <p:cNvSpPr>
            <a:spLocks noGrp="1"/>
          </p:cNvSpPr>
          <p:nvPr>
            <p:ph type="sldNum" sz="quarter" idx="5"/>
          </p:nvPr>
        </p:nvSpPr>
        <p:spPr/>
        <p:txBody>
          <a:bodyPr/>
          <a:lstStyle/>
          <a:p>
            <a:fld id="{7586A9AF-44CE-F348-B2C8-53B2DB67F610}" type="slidenum">
              <a:rPr lang="en-US" smtClean="0"/>
              <a:t>42</a:t>
            </a:fld>
            <a:endParaRPr lang="en-US"/>
          </a:p>
        </p:txBody>
      </p:sp>
    </p:spTree>
    <p:extLst>
      <p:ext uri="{BB962C8B-B14F-4D97-AF65-F5344CB8AC3E}">
        <p14:creationId xmlns:p14="http://schemas.microsoft.com/office/powerpoint/2010/main" val="461704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A830E-AA2F-9ECD-2593-F65E154187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05527A-A525-B264-CCF0-173E44F969B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99800E4-DD30-744E-1BC9-915D53F9FC07}"/>
              </a:ext>
            </a:extLst>
          </p:cNvPr>
          <p:cNvSpPr>
            <a:spLocks noGrp="1"/>
          </p:cNvSpPr>
          <p:nvPr>
            <p:ph type="body" idx="1"/>
          </p:nvPr>
        </p:nvSpPr>
        <p:spPr/>
        <p:txBody>
          <a:bodyPr/>
          <a:lstStyle/>
          <a:p>
            <a:r>
              <a:rPr lang="en-US" dirty="0"/>
              <a:t>YES</a:t>
            </a:r>
          </a:p>
        </p:txBody>
      </p:sp>
      <p:sp>
        <p:nvSpPr>
          <p:cNvPr id="4" name="Slide Number Placeholder 3">
            <a:extLst>
              <a:ext uri="{FF2B5EF4-FFF2-40B4-BE49-F238E27FC236}">
                <a16:creationId xmlns:a16="http://schemas.microsoft.com/office/drawing/2014/main" id="{6F3F310D-6C4B-88B5-71A2-ED303FB2B07E}"/>
              </a:ext>
            </a:extLst>
          </p:cNvPr>
          <p:cNvSpPr>
            <a:spLocks noGrp="1"/>
          </p:cNvSpPr>
          <p:nvPr>
            <p:ph type="sldNum" sz="quarter" idx="5"/>
          </p:nvPr>
        </p:nvSpPr>
        <p:spPr/>
        <p:txBody>
          <a:bodyPr/>
          <a:lstStyle/>
          <a:p>
            <a:fld id="{7586A9AF-44CE-F348-B2C8-53B2DB67F610}" type="slidenum">
              <a:rPr lang="en-US" smtClean="0"/>
              <a:t>43</a:t>
            </a:fld>
            <a:endParaRPr lang="en-US"/>
          </a:p>
        </p:txBody>
      </p:sp>
    </p:spTree>
    <p:extLst>
      <p:ext uri="{BB962C8B-B14F-4D97-AF65-F5344CB8AC3E}">
        <p14:creationId xmlns:p14="http://schemas.microsoft.com/office/powerpoint/2010/main" val="20835070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3B831-074F-98DF-90B2-BF6DEFC8C6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BC5EF7-998F-627C-8C72-8096A03E2A7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6813E46-F38F-D8C9-958F-8BF9519CDD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7397FF-3ABB-FC45-1D2B-3F8797A79C74}"/>
              </a:ext>
            </a:extLst>
          </p:cNvPr>
          <p:cNvSpPr>
            <a:spLocks noGrp="1"/>
          </p:cNvSpPr>
          <p:nvPr>
            <p:ph type="sldNum" sz="quarter" idx="5"/>
          </p:nvPr>
        </p:nvSpPr>
        <p:spPr/>
        <p:txBody>
          <a:bodyPr/>
          <a:lstStyle/>
          <a:p>
            <a:fld id="{7586A9AF-44CE-F348-B2C8-53B2DB67F610}" type="slidenum">
              <a:rPr lang="en-US" smtClean="0"/>
              <a:t>45</a:t>
            </a:fld>
            <a:endParaRPr lang="en-US"/>
          </a:p>
        </p:txBody>
      </p:sp>
    </p:spTree>
    <p:extLst>
      <p:ext uri="{BB962C8B-B14F-4D97-AF65-F5344CB8AC3E}">
        <p14:creationId xmlns:p14="http://schemas.microsoft.com/office/powerpoint/2010/main" val="20845117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current clamp steps protocol stimulates the cell for 500 milliseconds with current injections that increase in magnitude from -50 </a:t>
            </a:r>
            <a:r>
              <a:rPr lang="en-CA" sz="1200" kern="1200" dirty="0" err="1">
                <a:solidFill>
                  <a:schemeClr val="tx1"/>
                </a:solidFill>
                <a:effectLst/>
                <a:latin typeface="+mn-lt"/>
                <a:ea typeface="+mn-ea"/>
                <a:cs typeface="+mn-cs"/>
              </a:rPr>
              <a:t>pA</a:t>
            </a:r>
            <a:r>
              <a:rPr lang="en-CA" sz="1200" kern="1200" dirty="0">
                <a:solidFill>
                  <a:schemeClr val="tx1"/>
                </a:solidFill>
                <a:effectLst/>
                <a:latin typeface="+mn-lt"/>
                <a:ea typeface="+mn-ea"/>
                <a:cs typeface="+mn-cs"/>
              </a:rPr>
              <a:t> to 40 </a:t>
            </a:r>
            <a:r>
              <a:rPr lang="en-CA" sz="1200" kern="1200" dirty="0" err="1">
                <a:solidFill>
                  <a:schemeClr val="tx1"/>
                </a:solidFill>
                <a:effectLst/>
                <a:latin typeface="+mn-lt"/>
                <a:ea typeface="+mn-ea"/>
                <a:cs typeface="+mn-cs"/>
              </a:rPr>
              <a:t>pA</a:t>
            </a:r>
            <a:r>
              <a:rPr lang="en-CA" sz="1200" kern="1200" dirty="0">
                <a:solidFill>
                  <a:schemeClr val="tx1"/>
                </a:solidFill>
                <a:effectLst/>
                <a:latin typeface="+mn-lt"/>
                <a:ea typeface="+mn-ea"/>
                <a:cs typeface="+mn-cs"/>
              </a:rPr>
              <a:t>, 250 milliseconds between each step.</a:t>
            </a:r>
          </a:p>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46</a:t>
            </a:fld>
            <a:endParaRPr lang="en-US"/>
          </a:p>
        </p:txBody>
      </p:sp>
    </p:spTree>
    <p:extLst>
      <p:ext uri="{BB962C8B-B14F-4D97-AF65-F5344CB8AC3E}">
        <p14:creationId xmlns:p14="http://schemas.microsoft.com/office/powerpoint/2010/main" val="42275767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F667F-5292-4AE1-6561-86DA5DAFDD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A04D70-2E97-ECB4-94CD-6DD0142A0B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636B2D-B166-7C0C-CC23-D2FF32C46B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current clamp steps protocol stimulates the cell for 500 milliseconds with current injections that increase in magnitude from -50 </a:t>
            </a:r>
            <a:r>
              <a:rPr lang="en-CA" sz="1200" kern="1200" dirty="0" err="1">
                <a:solidFill>
                  <a:schemeClr val="tx1"/>
                </a:solidFill>
                <a:effectLst/>
                <a:latin typeface="+mn-lt"/>
                <a:ea typeface="+mn-ea"/>
                <a:cs typeface="+mn-cs"/>
              </a:rPr>
              <a:t>pA</a:t>
            </a:r>
            <a:r>
              <a:rPr lang="en-CA" sz="1200" kern="1200" dirty="0">
                <a:solidFill>
                  <a:schemeClr val="tx1"/>
                </a:solidFill>
                <a:effectLst/>
                <a:latin typeface="+mn-lt"/>
                <a:ea typeface="+mn-ea"/>
                <a:cs typeface="+mn-cs"/>
              </a:rPr>
              <a:t> to 40 </a:t>
            </a:r>
            <a:r>
              <a:rPr lang="en-CA" sz="1200" kern="1200" dirty="0" err="1">
                <a:solidFill>
                  <a:schemeClr val="tx1"/>
                </a:solidFill>
                <a:effectLst/>
                <a:latin typeface="+mn-lt"/>
                <a:ea typeface="+mn-ea"/>
                <a:cs typeface="+mn-cs"/>
              </a:rPr>
              <a:t>pA</a:t>
            </a:r>
            <a:r>
              <a:rPr lang="en-CA" sz="1200" kern="1200" dirty="0">
                <a:solidFill>
                  <a:schemeClr val="tx1"/>
                </a:solidFill>
                <a:effectLst/>
                <a:latin typeface="+mn-lt"/>
                <a:ea typeface="+mn-ea"/>
                <a:cs typeface="+mn-cs"/>
              </a:rPr>
              <a:t>, 250 milliseconds between each step.</a:t>
            </a:r>
          </a:p>
          <a:p>
            <a:endParaRPr lang="en-US" dirty="0"/>
          </a:p>
        </p:txBody>
      </p:sp>
      <p:sp>
        <p:nvSpPr>
          <p:cNvPr id="4" name="Slide Number Placeholder 3">
            <a:extLst>
              <a:ext uri="{FF2B5EF4-FFF2-40B4-BE49-F238E27FC236}">
                <a16:creationId xmlns:a16="http://schemas.microsoft.com/office/drawing/2014/main" id="{DB8305E7-DB69-CDF3-9E37-81015D8D6B46}"/>
              </a:ext>
            </a:extLst>
          </p:cNvPr>
          <p:cNvSpPr>
            <a:spLocks noGrp="1"/>
          </p:cNvSpPr>
          <p:nvPr>
            <p:ph type="sldNum" sz="quarter" idx="5"/>
          </p:nvPr>
        </p:nvSpPr>
        <p:spPr/>
        <p:txBody>
          <a:bodyPr/>
          <a:lstStyle/>
          <a:p>
            <a:fld id="{7586A9AF-44CE-F348-B2C8-53B2DB67F610}" type="slidenum">
              <a:rPr lang="en-US" smtClean="0"/>
              <a:t>47</a:t>
            </a:fld>
            <a:endParaRPr lang="en-US"/>
          </a:p>
        </p:txBody>
      </p:sp>
    </p:spTree>
    <p:extLst>
      <p:ext uri="{BB962C8B-B14F-4D97-AF65-F5344CB8AC3E}">
        <p14:creationId xmlns:p14="http://schemas.microsoft.com/office/powerpoint/2010/main" val="41032215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48</a:t>
            </a:fld>
            <a:endParaRPr lang="en-US"/>
          </a:p>
        </p:txBody>
      </p:sp>
    </p:spTree>
    <p:extLst>
      <p:ext uri="{BB962C8B-B14F-4D97-AF65-F5344CB8AC3E}">
        <p14:creationId xmlns:p14="http://schemas.microsoft.com/office/powerpoint/2010/main" val="4051749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52</a:t>
            </a:fld>
            <a:endParaRPr lang="en-US"/>
          </a:p>
        </p:txBody>
      </p:sp>
    </p:spTree>
    <p:extLst>
      <p:ext uri="{BB962C8B-B14F-4D97-AF65-F5344CB8AC3E}">
        <p14:creationId xmlns:p14="http://schemas.microsoft.com/office/powerpoint/2010/main" val="3009283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F05AD-8067-C71F-C6D7-6B312DEFEF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839898-C9AB-FB9F-656F-4D2CE8D563B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F7C9B1D-77BE-C171-E725-D8849F6AF495}"/>
              </a:ext>
            </a:extLst>
          </p:cNvPr>
          <p:cNvSpPr>
            <a:spLocks noGrp="1"/>
          </p:cNvSpPr>
          <p:nvPr>
            <p:ph type="body" idx="1"/>
          </p:nvPr>
        </p:nvSpPr>
        <p:spPr/>
        <p:txBody>
          <a:bodyPr/>
          <a:lstStyle/>
          <a:p>
            <a:r>
              <a:rPr lang="en-US" dirty="0"/>
              <a:t>Blunted negative feedback response</a:t>
            </a:r>
          </a:p>
          <a:p>
            <a:r>
              <a:rPr lang="en-US" dirty="0"/>
              <a:t>In additional to weakening your immune system… </a:t>
            </a:r>
          </a:p>
        </p:txBody>
      </p:sp>
      <p:sp>
        <p:nvSpPr>
          <p:cNvPr id="4" name="Slide Number Placeholder 3">
            <a:extLst>
              <a:ext uri="{FF2B5EF4-FFF2-40B4-BE49-F238E27FC236}">
                <a16:creationId xmlns:a16="http://schemas.microsoft.com/office/drawing/2014/main" id="{E5323B20-08FB-6D61-6DE5-6D4902608740}"/>
              </a:ext>
            </a:extLst>
          </p:cNvPr>
          <p:cNvSpPr>
            <a:spLocks noGrp="1"/>
          </p:cNvSpPr>
          <p:nvPr>
            <p:ph type="sldNum" sz="quarter" idx="5"/>
          </p:nvPr>
        </p:nvSpPr>
        <p:spPr/>
        <p:txBody>
          <a:bodyPr/>
          <a:lstStyle/>
          <a:p>
            <a:fld id="{7586A9AF-44CE-F348-B2C8-53B2DB67F610}" type="slidenum">
              <a:rPr lang="en-US" smtClean="0"/>
              <a:t>4</a:t>
            </a:fld>
            <a:endParaRPr lang="en-US"/>
          </a:p>
        </p:txBody>
      </p:sp>
    </p:spTree>
    <p:extLst>
      <p:ext uri="{BB962C8B-B14F-4D97-AF65-F5344CB8AC3E}">
        <p14:creationId xmlns:p14="http://schemas.microsoft.com/office/powerpoint/2010/main" val="3389831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p:txBody>
      </p:sp>
      <p:sp>
        <p:nvSpPr>
          <p:cNvPr id="4" name="Slide Number Placeholder 3"/>
          <p:cNvSpPr>
            <a:spLocks noGrp="1"/>
          </p:cNvSpPr>
          <p:nvPr>
            <p:ph type="sldNum" sz="quarter" idx="5"/>
          </p:nvPr>
        </p:nvSpPr>
        <p:spPr/>
        <p:txBody>
          <a:bodyPr/>
          <a:lstStyle/>
          <a:p>
            <a:fld id="{7586A9AF-44CE-F348-B2C8-53B2DB67F610}" type="slidenum">
              <a:rPr lang="en-US" smtClean="0"/>
              <a:t>5</a:t>
            </a:fld>
            <a:endParaRPr lang="en-US"/>
          </a:p>
        </p:txBody>
      </p:sp>
    </p:spTree>
    <p:extLst>
      <p:ext uri="{BB962C8B-B14F-4D97-AF65-F5344CB8AC3E}">
        <p14:creationId xmlns:p14="http://schemas.microsoft.com/office/powerpoint/2010/main" val="838597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8B324-F9A8-B129-3ED7-002C9F5499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B9D167-FA30-C995-A12E-1362F6DB784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2B27FF4-2B7A-0EE6-6630-FC92BC3207F0}"/>
              </a:ext>
            </a:extLst>
          </p:cNvPr>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p:txBody>
      </p:sp>
      <p:sp>
        <p:nvSpPr>
          <p:cNvPr id="4" name="Slide Number Placeholder 3">
            <a:extLst>
              <a:ext uri="{FF2B5EF4-FFF2-40B4-BE49-F238E27FC236}">
                <a16:creationId xmlns:a16="http://schemas.microsoft.com/office/drawing/2014/main" id="{5AD99C3B-52DF-62E7-CD60-3C1F078D346F}"/>
              </a:ext>
            </a:extLst>
          </p:cNvPr>
          <p:cNvSpPr>
            <a:spLocks noGrp="1"/>
          </p:cNvSpPr>
          <p:nvPr>
            <p:ph type="sldNum" sz="quarter" idx="5"/>
          </p:nvPr>
        </p:nvSpPr>
        <p:spPr/>
        <p:txBody>
          <a:bodyPr/>
          <a:lstStyle/>
          <a:p>
            <a:fld id="{7586A9AF-44CE-F348-B2C8-53B2DB67F610}" type="slidenum">
              <a:rPr lang="en-US" smtClean="0"/>
              <a:t>6</a:t>
            </a:fld>
            <a:endParaRPr lang="en-US"/>
          </a:p>
        </p:txBody>
      </p:sp>
    </p:spTree>
    <p:extLst>
      <p:ext uri="{BB962C8B-B14F-4D97-AF65-F5344CB8AC3E}">
        <p14:creationId xmlns:p14="http://schemas.microsoft.com/office/powerpoint/2010/main" val="599124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C3E6B-29EC-6A92-0B73-F56583E266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89DCEB-490D-8232-0816-589A51AD780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7940A25-93E1-B4B6-CE6D-521806F8D675}"/>
              </a:ext>
            </a:extLst>
          </p:cNvPr>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p:txBody>
      </p:sp>
      <p:sp>
        <p:nvSpPr>
          <p:cNvPr id="4" name="Slide Number Placeholder 3">
            <a:extLst>
              <a:ext uri="{FF2B5EF4-FFF2-40B4-BE49-F238E27FC236}">
                <a16:creationId xmlns:a16="http://schemas.microsoft.com/office/drawing/2014/main" id="{D0CD37C7-7D21-0BEE-09AD-AFF8ED0DFC50}"/>
              </a:ext>
            </a:extLst>
          </p:cNvPr>
          <p:cNvSpPr>
            <a:spLocks noGrp="1"/>
          </p:cNvSpPr>
          <p:nvPr>
            <p:ph type="sldNum" sz="quarter" idx="5"/>
          </p:nvPr>
        </p:nvSpPr>
        <p:spPr/>
        <p:txBody>
          <a:bodyPr/>
          <a:lstStyle/>
          <a:p>
            <a:fld id="{7586A9AF-44CE-F348-B2C8-53B2DB67F610}" type="slidenum">
              <a:rPr lang="en-US" smtClean="0"/>
              <a:t>7</a:t>
            </a:fld>
            <a:endParaRPr lang="en-US"/>
          </a:p>
        </p:txBody>
      </p:sp>
    </p:spTree>
    <p:extLst>
      <p:ext uri="{BB962C8B-B14F-4D97-AF65-F5344CB8AC3E}">
        <p14:creationId xmlns:p14="http://schemas.microsoft.com/office/powerpoint/2010/main" val="2951908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12F40-6144-76FF-DE4F-03EA52A959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28F878-3E42-F827-06F9-302584105FD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5DD357F-184D-ACF2-144D-8C5F3EE2F169}"/>
              </a:ext>
            </a:extLst>
          </p:cNvPr>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p:txBody>
      </p:sp>
      <p:sp>
        <p:nvSpPr>
          <p:cNvPr id="4" name="Slide Number Placeholder 3">
            <a:extLst>
              <a:ext uri="{FF2B5EF4-FFF2-40B4-BE49-F238E27FC236}">
                <a16:creationId xmlns:a16="http://schemas.microsoft.com/office/drawing/2014/main" id="{8626786B-692D-A1DB-2957-FEB02510DC55}"/>
              </a:ext>
            </a:extLst>
          </p:cNvPr>
          <p:cNvSpPr>
            <a:spLocks noGrp="1"/>
          </p:cNvSpPr>
          <p:nvPr>
            <p:ph type="sldNum" sz="quarter" idx="5"/>
          </p:nvPr>
        </p:nvSpPr>
        <p:spPr/>
        <p:txBody>
          <a:bodyPr/>
          <a:lstStyle/>
          <a:p>
            <a:fld id="{7586A9AF-44CE-F348-B2C8-53B2DB67F610}" type="slidenum">
              <a:rPr lang="en-US" smtClean="0"/>
              <a:t>8</a:t>
            </a:fld>
            <a:endParaRPr lang="en-US"/>
          </a:p>
        </p:txBody>
      </p:sp>
    </p:spTree>
    <p:extLst>
      <p:ext uri="{BB962C8B-B14F-4D97-AF65-F5344CB8AC3E}">
        <p14:creationId xmlns:p14="http://schemas.microsoft.com/office/powerpoint/2010/main" val="2315465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indent="0">
              <a:buNone/>
            </a:pPr>
            <a:r>
              <a:rPr lang="en-US" dirty="0">
                <a:latin typeface="Trebuchet MS" panose="020B0703020202090204" pitchFamily="34" charset="0"/>
              </a:rPr>
              <a:t>Hypothesis: </a:t>
            </a:r>
            <a:r>
              <a:rPr lang="en-US" b="1" dirty="0">
                <a:solidFill>
                  <a:srgbClr val="EB647E"/>
                </a:solidFill>
                <a:latin typeface="Trebuchet MS" panose="020B0703020202090204" pitchFamily="34" charset="0"/>
              </a:rPr>
              <a:t>acute stress </a:t>
            </a:r>
            <a:r>
              <a:rPr lang="en-US" dirty="0">
                <a:latin typeface="Trebuchet MS" panose="020B0703020202090204" pitchFamily="34" charset="0"/>
              </a:rPr>
              <a:t>will </a:t>
            </a:r>
            <a:r>
              <a:rPr lang="en-US" b="1" dirty="0">
                <a:latin typeface="Trebuchet MS" panose="020B0703020202090204" pitchFamily="34" charset="0"/>
              </a:rPr>
              <a:t>alter</a:t>
            </a:r>
            <a:r>
              <a:rPr lang="en-US" dirty="0">
                <a:latin typeface="Trebuchet MS" panose="020B0703020202090204" pitchFamily="34" charset="0"/>
              </a:rPr>
              <a:t> </a:t>
            </a:r>
            <a:r>
              <a:rPr lang="en-US" dirty="0">
                <a:highlight>
                  <a:srgbClr val="FFFF00"/>
                </a:highlight>
                <a:latin typeface="Trebuchet MS" panose="020B0703020202090204" pitchFamily="34" charset="0"/>
              </a:rPr>
              <a:t>neuronal excitability </a:t>
            </a:r>
            <a:r>
              <a:rPr lang="en-US" dirty="0">
                <a:latin typeface="Trebuchet MS" panose="020B0703020202090204" pitchFamily="34" charset="0"/>
              </a:rPr>
              <a:t>and communication in the DMH</a:t>
            </a:r>
          </a:p>
          <a:p>
            <a:pPr marL="0" indent="0">
              <a:buNone/>
            </a:pPr>
            <a:r>
              <a:rPr lang="en-US" dirty="0">
                <a:latin typeface="Trebuchet MS" panose="020B0703020202090204" pitchFamily="34" charset="0"/>
              </a:rPr>
              <a:t>Prediction: </a:t>
            </a:r>
            <a:r>
              <a:rPr lang="en-US" b="1" dirty="0">
                <a:solidFill>
                  <a:srgbClr val="EB647E"/>
                </a:solidFill>
                <a:latin typeface="Trebuchet MS" panose="020B0703020202090204" pitchFamily="34" charset="0"/>
              </a:rPr>
              <a:t>acute stress </a:t>
            </a:r>
            <a:r>
              <a:rPr lang="en-US" dirty="0">
                <a:latin typeface="Trebuchet MS" panose="020B0703020202090204" pitchFamily="34" charset="0"/>
              </a:rPr>
              <a:t>will decrease transmission of glutamate and activity of DMH neurons</a:t>
            </a:r>
          </a:p>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9</a:t>
            </a:fld>
            <a:endParaRPr lang="en-US"/>
          </a:p>
        </p:txBody>
      </p:sp>
    </p:spTree>
    <p:extLst>
      <p:ext uri="{BB962C8B-B14F-4D97-AF65-F5344CB8AC3E}">
        <p14:creationId xmlns:p14="http://schemas.microsoft.com/office/powerpoint/2010/main" val="1653203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E1297-134A-F4E9-C0D3-0F5063FCAB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255C32-077D-18B8-1D7A-F84FD48906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F7C377-CA89-F639-4FD1-D7EE492A204B}"/>
              </a:ext>
            </a:extLst>
          </p:cNvPr>
          <p:cNvSpPr>
            <a:spLocks noGrp="1"/>
          </p:cNvSpPr>
          <p:nvPr>
            <p:ph type="dt" sz="half" idx="10"/>
          </p:nvPr>
        </p:nvSpPr>
        <p:spPr/>
        <p:txBody>
          <a:bodyPr/>
          <a:lstStyle/>
          <a:p>
            <a:fld id="{7748D3A1-2837-7843-BDA8-1CA18D69DC90}" type="datetimeFigureOut">
              <a:rPr lang="en-US" smtClean="0"/>
              <a:t>11/30/25</a:t>
            </a:fld>
            <a:endParaRPr lang="en-US"/>
          </a:p>
        </p:txBody>
      </p:sp>
      <p:sp>
        <p:nvSpPr>
          <p:cNvPr id="5" name="Footer Placeholder 4">
            <a:extLst>
              <a:ext uri="{FF2B5EF4-FFF2-40B4-BE49-F238E27FC236}">
                <a16:creationId xmlns:a16="http://schemas.microsoft.com/office/drawing/2014/main" id="{7868FFCA-3E91-5FF7-5E7C-55820B8181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C4A17-7BF9-D8EF-5AA8-DFEC798BB499}"/>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2759919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1BF3F-5FDD-5601-2D78-667BDFD6B0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176F45-19B9-4010-87F2-EA5D40D944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B4A4DE-E30B-CD97-CFC5-B26187EB5D30}"/>
              </a:ext>
            </a:extLst>
          </p:cNvPr>
          <p:cNvSpPr>
            <a:spLocks noGrp="1"/>
          </p:cNvSpPr>
          <p:nvPr>
            <p:ph type="dt" sz="half" idx="10"/>
          </p:nvPr>
        </p:nvSpPr>
        <p:spPr/>
        <p:txBody>
          <a:bodyPr/>
          <a:lstStyle/>
          <a:p>
            <a:fld id="{7748D3A1-2837-7843-BDA8-1CA18D69DC90}" type="datetimeFigureOut">
              <a:rPr lang="en-US" smtClean="0"/>
              <a:t>11/30/25</a:t>
            </a:fld>
            <a:endParaRPr lang="en-US"/>
          </a:p>
        </p:txBody>
      </p:sp>
      <p:sp>
        <p:nvSpPr>
          <p:cNvPr id="5" name="Footer Placeholder 4">
            <a:extLst>
              <a:ext uri="{FF2B5EF4-FFF2-40B4-BE49-F238E27FC236}">
                <a16:creationId xmlns:a16="http://schemas.microsoft.com/office/drawing/2014/main" id="{E4E786DE-80A1-67FF-1FA9-A0F88C70A5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D0A18-1664-AFBF-22D7-193F55F7AF05}"/>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908864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51536E-F60F-4BF2-41E4-FF5063926C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93CDB5-5885-FB72-84F0-91894B8D9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7EFA47-37CC-05F4-2164-39B2C53F9667}"/>
              </a:ext>
            </a:extLst>
          </p:cNvPr>
          <p:cNvSpPr>
            <a:spLocks noGrp="1"/>
          </p:cNvSpPr>
          <p:nvPr>
            <p:ph type="dt" sz="half" idx="10"/>
          </p:nvPr>
        </p:nvSpPr>
        <p:spPr/>
        <p:txBody>
          <a:bodyPr/>
          <a:lstStyle/>
          <a:p>
            <a:fld id="{7748D3A1-2837-7843-BDA8-1CA18D69DC90}" type="datetimeFigureOut">
              <a:rPr lang="en-US" smtClean="0"/>
              <a:t>11/30/25</a:t>
            </a:fld>
            <a:endParaRPr lang="en-US"/>
          </a:p>
        </p:txBody>
      </p:sp>
      <p:sp>
        <p:nvSpPr>
          <p:cNvPr id="5" name="Footer Placeholder 4">
            <a:extLst>
              <a:ext uri="{FF2B5EF4-FFF2-40B4-BE49-F238E27FC236}">
                <a16:creationId xmlns:a16="http://schemas.microsoft.com/office/drawing/2014/main" id="{68DA0305-5EA8-E170-346A-AB9E1148A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12C007-6A0E-8340-F57B-3504504E48AE}"/>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621618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D564-9503-3350-199C-419B4FF537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AEE496-B962-602A-C519-5CCCBD88F3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A3F801-974A-D932-61B8-898C9F1DF82A}"/>
              </a:ext>
            </a:extLst>
          </p:cNvPr>
          <p:cNvSpPr>
            <a:spLocks noGrp="1"/>
          </p:cNvSpPr>
          <p:nvPr>
            <p:ph type="dt" sz="half" idx="10"/>
          </p:nvPr>
        </p:nvSpPr>
        <p:spPr/>
        <p:txBody>
          <a:bodyPr/>
          <a:lstStyle/>
          <a:p>
            <a:fld id="{7748D3A1-2837-7843-BDA8-1CA18D69DC90}" type="datetimeFigureOut">
              <a:rPr lang="en-US" smtClean="0"/>
              <a:t>11/30/25</a:t>
            </a:fld>
            <a:endParaRPr lang="en-US"/>
          </a:p>
        </p:txBody>
      </p:sp>
      <p:sp>
        <p:nvSpPr>
          <p:cNvPr id="5" name="Footer Placeholder 4">
            <a:extLst>
              <a:ext uri="{FF2B5EF4-FFF2-40B4-BE49-F238E27FC236}">
                <a16:creationId xmlns:a16="http://schemas.microsoft.com/office/drawing/2014/main" id="{1015F604-C7C1-9D2B-5B9A-B1A8A8F3F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A24629-CC4D-639E-A116-69893CEA62C7}"/>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3808802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FDCE7-DADF-1672-5314-188BD49701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6C0CF7-4B8B-E04E-DBA4-36ECE4E09D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7AC162-6A8D-83AC-2E11-2B6598B7D213}"/>
              </a:ext>
            </a:extLst>
          </p:cNvPr>
          <p:cNvSpPr>
            <a:spLocks noGrp="1"/>
          </p:cNvSpPr>
          <p:nvPr>
            <p:ph type="dt" sz="half" idx="10"/>
          </p:nvPr>
        </p:nvSpPr>
        <p:spPr/>
        <p:txBody>
          <a:bodyPr/>
          <a:lstStyle/>
          <a:p>
            <a:fld id="{7748D3A1-2837-7843-BDA8-1CA18D69DC90}" type="datetimeFigureOut">
              <a:rPr lang="en-US" smtClean="0"/>
              <a:t>11/30/25</a:t>
            </a:fld>
            <a:endParaRPr lang="en-US"/>
          </a:p>
        </p:txBody>
      </p:sp>
      <p:sp>
        <p:nvSpPr>
          <p:cNvPr id="5" name="Footer Placeholder 4">
            <a:extLst>
              <a:ext uri="{FF2B5EF4-FFF2-40B4-BE49-F238E27FC236}">
                <a16:creationId xmlns:a16="http://schemas.microsoft.com/office/drawing/2014/main" id="{E63FC107-44C2-0FDE-83F4-87704F031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2DD5E-A5E6-7CAA-A96C-2FBA7648DAFF}"/>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39551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7F44A-1065-A35B-16C8-4598C9E777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BC84B9-F6D4-B2A1-D6AE-FA33135F48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0C844B-9381-FBC4-DD77-FE11A62D26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CBEE81-30BB-6341-BD03-2B652E6260B5}"/>
              </a:ext>
            </a:extLst>
          </p:cNvPr>
          <p:cNvSpPr>
            <a:spLocks noGrp="1"/>
          </p:cNvSpPr>
          <p:nvPr>
            <p:ph type="dt" sz="half" idx="10"/>
          </p:nvPr>
        </p:nvSpPr>
        <p:spPr/>
        <p:txBody>
          <a:bodyPr/>
          <a:lstStyle/>
          <a:p>
            <a:fld id="{7748D3A1-2837-7843-BDA8-1CA18D69DC90}" type="datetimeFigureOut">
              <a:rPr lang="en-US" smtClean="0"/>
              <a:t>11/30/25</a:t>
            </a:fld>
            <a:endParaRPr lang="en-US"/>
          </a:p>
        </p:txBody>
      </p:sp>
      <p:sp>
        <p:nvSpPr>
          <p:cNvPr id="6" name="Footer Placeholder 5">
            <a:extLst>
              <a:ext uri="{FF2B5EF4-FFF2-40B4-BE49-F238E27FC236}">
                <a16:creationId xmlns:a16="http://schemas.microsoft.com/office/drawing/2014/main" id="{DE945444-C097-C2E0-F2FE-E7F9461F02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D57195-18BD-EBE4-F6DE-7A614885F105}"/>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356704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699C-9CD8-07C9-2FA9-47AC133EA9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EBC972-0C57-71BD-7480-075D58568D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6AF555-CC04-0313-DB7B-6266E3BC19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C9C22F-9E01-AC35-1C82-75CA38C7A2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C82640-F27D-7B21-D093-0CCE2F615E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9A1478-4EAC-6E4D-899E-2E4148084757}"/>
              </a:ext>
            </a:extLst>
          </p:cNvPr>
          <p:cNvSpPr>
            <a:spLocks noGrp="1"/>
          </p:cNvSpPr>
          <p:nvPr>
            <p:ph type="dt" sz="half" idx="10"/>
          </p:nvPr>
        </p:nvSpPr>
        <p:spPr/>
        <p:txBody>
          <a:bodyPr/>
          <a:lstStyle/>
          <a:p>
            <a:fld id="{7748D3A1-2837-7843-BDA8-1CA18D69DC90}" type="datetimeFigureOut">
              <a:rPr lang="en-US" smtClean="0"/>
              <a:t>11/30/25</a:t>
            </a:fld>
            <a:endParaRPr lang="en-US"/>
          </a:p>
        </p:txBody>
      </p:sp>
      <p:sp>
        <p:nvSpPr>
          <p:cNvPr id="8" name="Footer Placeholder 7">
            <a:extLst>
              <a:ext uri="{FF2B5EF4-FFF2-40B4-BE49-F238E27FC236}">
                <a16:creationId xmlns:a16="http://schemas.microsoft.com/office/drawing/2014/main" id="{A970BC4C-3C99-A77E-B342-A9B3D6FCDF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8E1A05-0CA5-CE86-7476-8553A858A224}"/>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3699813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EF64B-73E2-06C6-2C0A-CFE7EA8929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1AD5B2-B71F-90CC-9A29-4C118C712157}"/>
              </a:ext>
            </a:extLst>
          </p:cNvPr>
          <p:cNvSpPr>
            <a:spLocks noGrp="1"/>
          </p:cNvSpPr>
          <p:nvPr>
            <p:ph type="dt" sz="half" idx="10"/>
          </p:nvPr>
        </p:nvSpPr>
        <p:spPr/>
        <p:txBody>
          <a:bodyPr/>
          <a:lstStyle/>
          <a:p>
            <a:fld id="{7748D3A1-2837-7843-BDA8-1CA18D69DC90}" type="datetimeFigureOut">
              <a:rPr lang="en-US" smtClean="0"/>
              <a:t>11/30/25</a:t>
            </a:fld>
            <a:endParaRPr lang="en-US"/>
          </a:p>
        </p:txBody>
      </p:sp>
      <p:sp>
        <p:nvSpPr>
          <p:cNvPr id="4" name="Footer Placeholder 3">
            <a:extLst>
              <a:ext uri="{FF2B5EF4-FFF2-40B4-BE49-F238E27FC236}">
                <a16:creationId xmlns:a16="http://schemas.microsoft.com/office/drawing/2014/main" id="{0D4F8E24-080A-CE8E-6611-D1FAA80646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A7EC92-AAD5-4AAC-2AD3-C432446444DA}"/>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705522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307E40-404E-95EE-104A-0959ACD1EDD8}"/>
              </a:ext>
            </a:extLst>
          </p:cNvPr>
          <p:cNvSpPr>
            <a:spLocks noGrp="1"/>
          </p:cNvSpPr>
          <p:nvPr>
            <p:ph type="dt" sz="half" idx="10"/>
          </p:nvPr>
        </p:nvSpPr>
        <p:spPr/>
        <p:txBody>
          <a:bodyPr/>
          <a:lstStyle/>
          <a:p>
            <a:fld id="{7748D3A1-2837-7843-BDA8-1CA18D69DC90}" type="datetimeFigureOut">
              <a:rPr lang="en-US" smtClean="0"/>
              <a:t>11/30/25</a:t>
            </a:fld>
            <a:endParaRPr lang="en-US"/>
          </a:p>
        </p:txBody>
      </p:sp>
      <p:sp>
        <p:nvSpPr>
          <p:cNvPr id="3" name="Footer Placeholder 2">
            <a:extLst>
              <a:ext uri="{FF2B5EF4-FFF2-40B4-BE49-F238E27FC236}">
                <a16:creationId xmlns:a16="http://schemas.microsoft.com/office/drawing/2014/main" id="{5BA040CB-0A29-9D06-F948-163EFD3CD6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360980-2A0B-556B-580B-0B57153DB0F7}"/>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409697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F46B4-4C8A-7D2B-864D-E62C312D25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166EA0-69C9-B9B7-C2A1-649627E4D6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DDD417-7E7E-08D9-17A0-2C0FBFFCBC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68A571-3704-3317-8BCC-D31E07C76228}"/>
              </a:ext>
            </a:extLst>
          </p:cNvPr>
          <p:cNvSpPr>
            <a:spLocks noGrp="1"/>
          </p:cNvSpPr>
          <p:nvPr>
            <p:ph type="dt" sz="half" idx="10"/>
          </p:nvPr>
        </p:nvSpPr>
        <p:spPr/>
        <p:txBody>
          <a:bodyPr/>
          <a:lstStyle/>
          <a:p>
            <a:fld id="{7748D3A1-2837-7843-BDA8-1CA18D69DC90}" type="datetimeFigureOut">
              <a:rPr lang="en-US" smtClean="0"/>
              <a:t>11/30/25</a:t>
            </a:fld>
            <a:endParaRPr lang="en-US"/>
          </a:p>
        </p:txBody>
      </p:sp>
      <p:sp>
        <p:nvSpPr>
          <p:cNvPr id="6" name="Footer Placeholder 5">
            <a:extLst>
              <a:ext uri="{FF2B5EF4-FFF2-40B4-BE49-F238E27FC236}">
                <a16:creationId xmlns:a16="http://schemas.microsoft.com/office/drawing/2014/main" id="{DBED6807-2419-DCAB-2A9A-579BEDA3C0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BA5E43-6C72-9D1D-022A-7A635A3A5BEC}"/>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710634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7BCF6-F7F6-0924-C35D-0E94153CAA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9F1543-131D-084D-D9C1-E3D2B0AC25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8E470D-F0FE-07AF-D1A7-E06D82898C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126B24-8511-F6AA-55E6-97F58F3806CF}"/>
              </a:ext>
            </a:extLst>
          </p:cNvPr>
          <p:cNvSpPr>
            <a:spLocks noGrp="1"/>
          </p:cNvSpPr>
          <p:nvPr>
            <p:ph type="dt" sz="half" idx="10"/>
          </p:nvPr>
        </p:nvSpPr>
        <p:spPr/>
        <p:txBody>
          <a:bodyPr/>
          <a:lstStyle/>
          <a:p>
            <a:fld id="{7748D3A1-2837-7843-BDA8-1CA18D69DC90}" type="datetimeFigureOut">
              <a:rPr lang="en-US" smtClean="0"/>
              <a:t>11/30/25</a:t>
            </a:fld>
            <a:endParaRPr lang="en-US"/>
          </a:p>
        </p:txBody>
      </p:sp>
      <p:sp>
        <p:nvSpPr>
          <p:cNvPr id="6" name="Footer Placeholder 5">
            <a:extLst>
              <a:ext uri="{FF2B5EF4-FFF2-40B4-BE49-F238E27FC236}">
                <a16:creationId xmlns:a16="http://schemas.microsoft.com/office/drawing/2014/main" id="{6B2A5500-69D1-814C-8141-8A91251130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64F842-F5EA-38FE-A060-86BA5D9C11B3}"/>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058278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6798A9-5EA1-90F1-2352-5051F9C09C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17D04F-85A4-C2B3-C403-2F10ADD1DC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35A144-17E4-3211-E8B5-378939FEE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48D3A1-2837-7843-BDA8-1CA18D69DC90}" type="datetimeFigureOut">
              <a:rPr lang="en-US" smtClean="0"/>
              <a:t>11/30/25</a:t>
            </a:fld>
            <a:endParaRPr lang="en-US"/>
          </a:p>
        </p:txBody>
      </p:sp>
      <p:sp>
        <p:nvSpPr>
          <p:cNvPr id="5" name="Footer Placeholder 4">
            <a:extLst>
              <a:ext uri="{FF2B5EF4-FFF2-40B4-BE49-F238E27FC236}">
                <a16:creationId xmlns:a16="http://schemas.microsoft.com/office/drawing/2014/main" id="{33E47532-8A81-4E12-6174-B0D1FDCC96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66A9BEC-893B-495F-D1C2-B916DE730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F554B8-D610-1A4B-9432-442D1B76DEC7}" type="slidenum">
              <a:rPr lang="en-US" smtClean="0"/>
              <a:t>‹#›</a:t>
            </a:fld>
            <a:endParaRPr lang="en-US"/>
          </a:p>
        </p:txBody>
      </p:sp>
    </p:spTree>
    <p:extLst>
      <p:ext uri="{BB962C8B-B14F-4D97-AF65-F5344CB8AC3E}">
        <p14:creationId xmlns:p14="http://schemas.microsoft.com/office/powerpoint/2010/main" val="976507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8413C2-E932-68EB-4909-BE3C3EEC113A}"/>
              </a:ext>
            </a:extLst>
          </p:cNvPr>
          <p:cNvSpPr/>
          <p:nvPr/>
        </p:nvSpPr>
        <p:spPr>
          <a:xfrm>
            <a:off x="0" y="0"/>
            <a:ext cx="12192000" cy="4010139"/>
          </a:xfrm>
          <a:prstGeom prst="rect">
            <a:avLst/>
          </a:prstGeom>
          <a:solidFill>
            <a:srgbClr val="F19CAC"/>
          </a:solidFill>
          <a:ln>
            <a:solidFill>
              <a:srgbClr val="F19C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D9CF3DE-7AF1-82E8-90D8-EAC175FAE389}"/>
              </a:ext>
            </a:extLst>
          </p:cNvPr>
          <p:cNvSpPr txBox="1"/>
          <p:nvPr/>
        </p:nvSpPr>
        <p:spPr>
          <a:xfrm>
            <a:off x="383754" y="326830"/>
            <a:ext cx="11424491" cy="1892826"/>
          </a:xfrm>
          <a:prstGeom prst="rect">
            <a:avLst/>
          </a:prstGeom>
          <a:noFill/>
        </p:spPr>
        <p:txBody>
          <a:bodyPr wrap="square">
            <a:spAutoFit/>
          </a:bodyPr>
          <a:lstStyle/>
          <a:p>
            <a:pPr algn="ctr"/>
            <a:r>
              <a:rPr lang="en-US" sz="3900" b="1" dirty="0">
                <a:solidFill>
                  <a:schemeClr val="bg1"/>
                </a:solidFill>
                <a:latin typeface="Trebuchet MS" panose="020B0703020202090204" pitchFamily="34" charset="0"/>
              </a:rPr>
              <a:t>The effect of acute and repeated stress on excitatory neurons in the female rat dorsomedial hypothalamus</a:t>
            </a:r>
            <a:endParaRPr lang="en-US" sz="3900" dirty="0"/>
          </a:p>
        </p:txBody>
      </p:sp>
      <p:sp>
        <p:nvSpPr>
          <p:cNvPr id="5" name="Subtitle 2">
            <a:extLst>
              <a:ext uri="{FF2B5EF4-FFF2-40B4-BE49-F238E27FC236}">
                <a16:creationId xmlns:a16="http://schemas.microsoft.com/office/drawing/2014/main" id="{9C99DD3F-8E8D-908E-D5D8-4F563250C148}"/>
              </a:ext>
            </a:extLst>
          </p:cNvPr>
          <p:cNvSpPr txBox="1">
            <a:spLocks/>
          </p:cNvSpPr>
          <p:nvPr/>
        </p:nvSpPr>
        <p:spPr>
          <a:xfrm>
            <a:off x="822960" y="2397992"/>
            <a:ext cx="10389870" cy="6400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Trebuchet MS" panose="020B0703020202090204" pitchFamily="34" charset="0"/>
              </a:rPr>
              <a:t>Ruby Muzzatti, Dr Karen Crosby</a:t>
            </a:r>
          </a:p>
          <a:p>
            <a:endParaRPr lang="en-US" dirty="0">
              <a:solidFill>
                <a:schemeClr val="bg1"/>
              </a:solidFill>
            </a:endParaRPr>
          </a:p>
        </p:txBody>
      </p:sp>
      <p:sp>
        <p:nvSpPr>
          <p:cNvPr id="6" name="Subtitle 2">
            <a:extLst>
              <a:ext uri="{FF2B5EF4-FFF2-40B4-BE49-F238E27FC236}">
                <a16:creationId xmlns:a16="http://schemas.microsoft.com/office/drawing/2014/main" id="{53337748-8934-61B9-B245-1C542EA5ACC2}"/>
              </a:ext>
            </a:extLst>
          </p:cNvPr>
          <p:cNvSpPr txBox="1">
            <a:spLocks/>
          </p:cNvSpPr>
          <p:nvPr/>
        </p:nvSpPr>
        <p:spPr>
          <a:xfrm>
            <a:off x="901065" y="3038074"/>
            <a:ext cx="10389870" cy="7543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latin typeface="Trebuchet MS" panose="020B0703020202090204" pitchFamily="34" charset="0"/>
              </a:rPr>
              <a:t>Department of Biology, Mount Allison University, Sackville, New Brunswick</a:t>
            </a:r>
          </a:p>
          <a:p>
            <a:endParaRPr lang="en-US" dirty="0">
              <a:solidFill>
                <a:schemeClr val="bg1"/>
              </a:solidFill>
            </a:endParaRPr>
          </a:p>
        </p:txBody>
      </p:sp>
      <p:pic>
        <p:nvPicPr>
          <p:cNvPr id="7" name="Picture 6">
            <a:extLst>
              <a:ext uri="{FF2B5EF4-FFF2-40B4-BE49-F238E27FC236}">
                <a16:creationId xmlns:a16="http://schemas.microsoft.com/office/drawing/2014/main" id="{1C02E98E-D6E6-7F20-43F4-C29281031E1F}"/>
              </a:ext>
            </a:extLst>
          </p:cNvPr>
          <p:cNvPicPr>
            <a:picLocks noChangeAspect="1"/>
          </p:cNvPicPr>
          <p:nvPr/>
        </p:nvPicPr>
        <p:blipFill>
          <a:blip r:embed="rId3"/>
          <a:stretch>
            <a:fillRect/>
          </a:stretch>
        </p:blipFill>
        <p:spPr>
          <a:xfrm>
            <a:off x="834975" y="4563454"/>
            <a:ext cx="2516505" cy="1648311"/>
          </a:xfrm>
          <a:prstGeom prst="rect">
            <a:avLst/>
          </a:prstGeom>
        </p:spPr>
      </p:pic>
      <p:pic>
        <p:nvPicPr>
          <p:cNvPr id="8" name="Picture 7">
            <a:extLst>
              <a:ext uri="{FF2B5EF4-FFF2-40B4-BE49-F238E27FC236}">
                <a16:creationId xmlns:a16="http://schemas.microsoft.com/office/drawing/2014/main" id="{D2E9C617-EFAC-AEE9-25B5-5487F77292F5}"/>
              </a:ext>
            </a:extLst>
          </p:cNvPr>
          <p:cNvPicPr>
            <a:picLocks noChangeAspect="1"/>
          </p:cNvPicPr>
          <p:nvPr/>
        </p:nvPicPr>
        <p:blipFill>
          <a:blip r:embed="rId4"/>
          <a:stretch>
            <a:fillRect/>
          </a:stretch>
        </p:blipFill>
        <p:spPr>
          <a:xfrm>
            <a:off x="3960529" y="4563454"/>
            <a:ext cx="4114732" cy="1762477"/>
          </a:xfrm>
          <a:prstGeom prst="rect">
            <a:avLst/>
          </a:prstGeom>
        </p:spPr>
      </p:pic>
      <p:pic>
        <p:nvPicPr>
          <p:cNvPr id="9" name="Picture 8" descr="A cartoon of two people&#10;&#10;AI-generated content may be incorrect.">
            <a:extLst>
              <a:ext uri="{FF2B5EF4-FFF2-40B4-BE49-F238E27FC236}">
                <a16:creationId xmlns:a16="http://schemas.microsoft.com/office/drawing/2014/main" id="{63AB558C-4694-85DC-1E2D-AAD86841B2AF}"/>
              </a:ext>
            </a:extLst>
          </p:cNvPr>
          <p:cNvPicPr>
            <a:picLocks noChangeAspect="1"/>
          </p:cNvPicPr>
          <p:nvPr/>
        </p:nvPicPr>
        <p:blipFill>
          <a:blip r:embed="rId5"/>
          <a:stretch>
            <a:fillRect/>
          </a:stretch>
        </p:blipFill>
        <p:spPr>
          <a:xfrm>
            <a:off x="8279798" y="4376711"/>
            <a:ext cx="3215674" cy="2021795"/>
          </a:xfrm>
          <a:prstGeom prst="rect">
            <a:avLst/>
          </a:prstGeom>
        </p:spPr>
      </p:pic>
    </p:spTree>
    <p:extLst>
      <p:ext uri="{BB962C8B-B14F-4D97-AF65-F5344CB8AC3E}">
        <p14:creationId xmlns:p14="http://schemas.microsoft.com/office/powerpoint/2010/main" val="718928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person's underwear&#10;&#10;AI-generated content may be incorrect.">
            <a:extLst>
              <a:ext uri="{FF2B5EF4-FFF2-40B4-BE49-F238E27FC236}">
                <a16:creationId xmlns:a16="http://schemas.microsoft.com/office/drawing/2014/main" id="{1243345B-E045-1DDB-FFED-19B001E78728}"/>
              </a:ext>
            </a:extLst>
          </p:cNvPr>
          <p:cNvPicPr>
            <a:picLocks noChangeAspect="1"/>
          </p:cNvPicPr>
          <p:nvPr/>
        </p:nvPicPr>
        <p:blipFill>
          <a:blip r:embed="rId3"/>
          <a:srcRect l="17125" t="17489" r="7286" b="16512"/>
          <a:stretch>
            <a:fillRect/>
          </a:stretch>
        </p:blipFill>
        <p:spPr>
          <a:xfrm>
            <a:off x="4317397" y="1833"/>
            <a:ext cx="3557206" cy="6856167"/>
          </a:xfrm>
          <a:prstGeom prst="rect">
            <a:avLst/>
          </a:prstGeom>
        </p:spPr>
      </p:pic>
      <p:sp>
        <p:nvSpPr>
          <p:cNvPr id="2" name="Title 1">
            <a:extLst>
              <a:ext uri="{FF2B5EF4-FFF2-40B4-BE49-F238E27FC236}">
                <a16:creationId xmlns:a16="http://schemas.microsoft.com/office/drawing/2014/main" id="{565A5F62-4AA3-E145-F299-EEA5ED04BDFE}"/>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6" name="TextBox 5">
            <a:extLst>
              <a:ext uri="{FF2B5EF4-FFF2-40B4-BE49-F238E27FC236}">
                <a16:creationId xmlns:a16="http://schemas.microsoft.com/office/drawing/2014/main" id="{5C639F97-BC17-0021-30A4-F45EC4A0614B}"/>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7" name="TextBox 6">
            <a:extLst>
              <a:ext uri="{FF2B5EF4-FFF2-40B4-BE49-F238E27FC236}">
                <a16:creationId xmlns:a16="http://schemas.microsoft.com/office/drawing/2014/main" id="{95FF5976-0631-AC5F-C3F3-FA70BEAE54A6}"/>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spTree>
    <p:extLst>
      <p:ext uri="{BB962C8B-B14F-4D97-AF65-F5344CB8AC3E}">
        <p14:creationId xmlns:p14="http://schemas.microsoft.com/office/powerpoint/2010/main" val="1533077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5A25E-EC4C-CBB8-DB66-52871A714F02}"/>
            </a:ext>
          </a:extLst>
        </p:cNvPr>
        <p:cNvGrpSpPr/>
        <p:nvPr/>
      </p:nvGrpSpPr>
      <p:grpSpPr>
        <a:xfrm>
          <a:off x="0" y="0"/>
          <a:ext cx="0" cy="0"/>
          <a:chOff x="0" y="0"/>
          <a:chExt cx="0" cy="0"/>
        </a:xfrm>
      </p:grpSpPr>
      <p:pic>
        <p:nvPicPr>
          <p:cNvPr id="9" name="Picture 8" descr="A close-up of a person's underwear&#10;&#10;AI-generated content may be incorrect.">
            <a:extLst>
              <a:ext uri="{FF2B5EF4-FFF2-40B4-BE49-F238E27FC236}">
                <a16:creationId xmlns:a16="http://schemas.microsoft.com/office/drawing/2014/main" id="{F162A3BB-B4B9-437E-3070-722A681EC793}"/>
              </a:ext>
            </a:extLst>
          </p:cNvPr>
          <p:cNvPicPr>
            <a:picLocks noChangeAspect="1"/>
          </p:cNvPicPr>
          <p:nvPr/>
        </p:nvPicPr>
        <p:blipFill>
          <a:blip r:embed="rId3"/>
          <a:srcRect l="17125" t="17489" r="7286" b="16512"/>
          <a:stretch>
            <a:fillRect/>
          </a:stretch>
        </p:blipFill>
        <p:spPr>
          <a:xfrm>
            <a:off x="4317397" y="1833"/>
            <a:ext cx="3557206" cy="6856167"/>
          </a:xfrm>
          <a:prstGeom prst="rect">
            <a:avLst/>
          </a:prstGeom>
        </p:spPr>
      </p:pic>
      <p:sp>
        <p:nvSpPr>
          <p:cNvPr id="2" name="Title 1">
            <a:extLst>
              <a:ext uri="{FF2B5EF4-FFF2-40B4-BE49-F238E27FC236}">
                <a16:creationId xmlns:a16="http://schemas.microsoft.com/office/drawing/2014/main" id="{79098DE3-F67A-CF60-6CEB-70ECAEA8B7C8}"/>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4" name="TextBox 3">
            <a:extLst>
              <a:ext uri="{FF2B5EF4-FFF2-40B4-BE49-F238E27FC236}">
                <a16:creationId xmlns:a16="http://schemas.microsoft.com/office/drawing/2014/main" id="{8F22380A-E515-2618-A764-891723B13316}"/>
              </a:ext>
            </a:extLst>
          </p:cNvPr>
          <p:cNvSpPr txBox="1"/>
          <p:nvPr/>
        </p:nvSpPr>
        <p:spPr>
          <a:xfrm>
            <a:off x="7874603" y="1462722"/>
            <a:ext cx="1549393" cy="461665"/>
          </a:xfrm>
          <a:prstGeom prst="rect">
            <a:avLst/>
          </a:prstGeom>
          <a:noFill/>
        </p:spPr>
        <p:txBody>
          <a:bodyPr wrap="square" rtlCol="0">
            <a:spAutoFit/>
          </a:bodyPr>
          <a:lstStyle/>
          <a:p>
            <a:pPr algn="ctr"/>
            <a:r>
              <a:rPr lang="en-US" sz="2400" dirty="0">
                <a:latin typeface="Trebuchet MS" panose="020B0703020202090204" pitchFamily="34" charset="0"/>
              </a:rPr>
              <a:t>Electrical </a:t>
            </a:r>
          </a:p>
        </p:txBody>
      </p:sp>
      <p:grpSp>
        <p:nvGrpSpPr>
          <p:cNvPr id="10" name="Group 9">
            <a:extLst>
              <a:ext uri="{FF2B5EF4-FFF2-40B4-BE49-F238E27FC236}">
                <a16:creationId xmlns:a16="http://schemas.microsoft.com/office/drawing/2014/main" id="{271E9629-D85B-BAED-2DEF-785E471BE4F8}"/>
              </a:ext>
            </a:extLst>
          </p:cNvPr>
          <p:cNvGrpSpPr/>
          <p:nvPr/>
        </p:nvGrpSpPr>
        <p:grpSpPr>
          <a:xfrm>
            <a:off x="6311154" y="763793"/>
            <a:ext cx="1237140" cy="1796527"/>
            <a:chOff x="8412480" y="2915322"/>
            <a:chExt cx="1879967" cy="2118282"/>
          </a:xfrm>
        </p:grpSpPr>
        <p:sp>
          <p:nvSpPr>
            <p:cNvPr id="5" name="Lightning Bolt 4">
              <a:extLst>
                <a:ext uri="{FF2B5EF4-FFF2-40B4-BE49-F238E27FC236}">
                  <a16:creationId xmlns:a16="http://schemas.microsoft.com/office/drawing/2014/main" id="{451769F0-F53F-9439-C1C8-A521CB90690E}"/>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261451BB-6CD6-A544-26FC-A92C2AFBFC91}"/>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4277EC7E-77D2-2341-4FC9-65D281B9987F}"/>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12" name="TextBox 11">
            <a:extLst>
              <a:ext uri="{FF2B5EF4-FFF2-40B4-BE49-F238E27FC236}">
                <a16:creationId xmlns:a16="http://schemas.microsoft.com/office/drawing/2014/main" id="{66AF8E30-34A2-714B-E4A8-E1A8353DCBC0}"/>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spTree>
    <p:extLst>
      <p:ext uri="{BB962C8B-B14F-4D97-AF65-F5344CB8AC3E}">
        <p14:creationId xmlns:p14="http://schemas.microsoft.com/office/powerpoint/2010/main" val="1968005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A876B-459D-1AC2-1BAE-A75FE09E2C3C}"/>
            </a:ext>
          </a:extLst>
        </p:cNvPr>
        <p:cNvGrpSpPr/>
        <p:nvPr/>
      </p:nvGrpSpPr>
      <p:grpSpPr>
        <a:xfrm>
          <a:off x="0" y="0"/>
          <a:ext cx="0" cy="0"/>
          <a:chOff x="0" y="0"/>
          <a:chExt cx="0" cy="0"/>
        </a:xfrm>
      </p:grpSpPr>
      <p:pic>
        <p:nvPicPr>
          <p:cNvPr id="9" name="Picture 8" descr="A close-up of a person's underwear&#10;&#10;AI-generated content may be incorrect.">
            <a:extLst>
              <a:ext uri="{FF2B5EF4-FFF2-40B4-BE49-F238E27FC236}">
                <a16:creationId xmlns:a16="http://schemas.microsoft.com/office/drawing/2014/main" id="{8F67407B-5D47-EAD9-C79F-647E9E5F9F15}"/>
              </a:ext>
            </a:extLst>
          </p:cNvPr>
          <p:cNvPicPr>
            <a:picLocks noChangeAspect="1"/>
          </p:cNvPicPr>
          <p:nvPr/>
        </p:nvPicPr>
        <p:blipFill>
          <a:blip r:embed="rId3"/>
          <a:srcRect l="17125" t="17489" r="7286" b="16512"/>
          <a:stretch>
            <a:fillRect/>
          </a:stretch>
        </p:blipFill>
        <p:spPr>
          <a:xfrm>
            <a:off x="4317397" y="1833"/>
            <a:ext cx="3557206" cy="6856167"/>
          </a:xfrm>
          <a:prstGeom prst="rect">
            <a:avLst/>
          </a:prstGeom>
        </p:spPr>
      </p:pic>
      <p:sp>
        <p:nvSpPr>
          <p:cNvPr id="2" name="Title 1">
            <a:extLst>
              <a:ext uri="{FF2B5EF4-FFF2-40B4-BE49-F238E27FC236}">
                <a16:creationId xmlns:a16="http://schemas.microsoft.com/office/drawing/2014/main" id="{F7389E65-CEAF-2B1A-AC0A-E11966D2B668}"/>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3" name="TextBox 2">
            <a:extLst>
              <a:ext uri="{FF2B5EF4-FFF2-40B4-BE49-F238E27FC236}">
                <a16:creationId xmlns:a16="http://schemas.microsoft.com/office/drawing/2014/main" id="{07BB3988-F7B8-5F63-5D4E-67F0131E12F8}"/>
              </a:ext>
            </a:extLst>
          </p:cNvPr>
          <p:cNvSpPr txBox="1"/>
          <p:nvPr/>
        </p:nvSpPr>
        <p:spPr>
          <a:xfrm>
            <a:off x="7955129" y="3198167"/>
            <a:ext cx="2937733" cy="461665"/>
          </a:xfrm>
          <a:prstGeom prst="rect">
            <a:avLst/>
          </a:prstGeom>
          <a:noFill/>
        </p:spPr>
        <p:txBody>
          <a:bodyPr wrap="square" rtlCol="0">
            <a:spAutoFit/>
          </a:bodyPr>
          <a:lstStyle/>
          <a:p>
            <a:pPr algn="ctr"/>
            <a:r>
              <a:rPr lang="en-US" sz="2400" dirty="0">
                <a:latin typeface="Trebuchet MS" panose="020B0703020202090204" pitchFamily="34" charset="0"/>
              </a:rPr>
              <a:t>Neurotransmitter </a:t>
            </a:r>
          </a:p>
        </p:txBody>
      </p:sp>
      <p:sp>
        <p:nvSpPr>
          <p:cNvPr id="4" name="TextBox 3">
            <a:extLst>
              <a:ext uri="{FF2B5EF4-FFF2-40B4-BE49-F238E27FC236}">
                <a16:creationId xmlns:a16="http://schemas.microsoft.com/office/drawing/2014/main" id="{E968B027-55D6-17CC-366B-1FC0D89C863D}"/>
              </a:ext>
            </a:extLst>
          </p:cNvPr>
          <p:cNvSpPr txBox="1"/>
          <p:nvPr/>
        </p:nvSpPr>
        <p:spPr>
          <a:xfrm>
            <a:off x="7874603" y="1462722"/>
            <a:ext cx="1549393" cy="461665"/>
          </a:xfrm>
          <a:prstGeom prst="rect">
            <a:avLst/>
          </a:prstGeom>
          <a:noFill/>
        </p:spPr>
        <p:txBody>
          <a:bodyPr wrap="square" rtlCol="0">
            <a:spAutoFit/>
          </a:bodyPr>
          <a:lstStyle/>
          <a:p>
            <a:pPr algn="ctr"/>
            <a:r>
              <a:rPr lang="en-US" sz="2400" dirty="0">
                <a:latin typeface="Trebuchet MS" panose="020B0703020202090204" pitchFamily="34" charset="0"/>
              </a:rPr>
              <a:t>Electrical </a:t>
            </a:r>
          </a:p>
        </p:txBody>
      </p:sp>
      <p:grpSp>
        <p:nvGrpSpPr>
          <p:cNvPr id="10" name="Group 9">
            <a:extLst>
              <a:ext uri="{FF2B5EF4-FFF2-40B4-BE49-F238E27FC236}">
                <a16:creationId xmlns:a16="http://schemas.microsoft.com/office/drawing/2014/main" id="{5CDF58DF-EE2D-D4DF-AFDD-51E76EF18BB4}"/>
              </a:ext>
            </a:extLst>
          </p:cNvPr>
          <p:cNvGrpSpPr/>
          <p:nvPr/>
        </p:nvGrpSpPr>
        <p:grpSpPr>
          <a:xfrm>
            <a:off x="6311154" y="763793"/>
            <a:ext cx="1237140" cy="1796527"/>
            <a:chOff x="8412480" y="2915322"/>
            <a:chExt cx="1879967" cy="2118282"/>
          </a:xfrm>
        </p:grpSpPr>
        <p:sp>
          <p:nvSpPr>
            <p:cNvPr id="5" name="Lightning Bolt 4">
              <a:extLst>
                <a:ext uri="{FF2B5EF4-FFF2-40B4-BE49-F238E27FC236}">
                  <a16:creationId xmlns:a16="http://schemas.microsoft.com/office/drawing/2014/main" id="{991D042F-2BFA-B319-9FA0-8363D8D3ABB1}"/>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E70E62FC-FBC0-8496-8F1B-967BA08AF556}"/>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Oval 5">
            <a:extLst>
              <a:ext uri="{FF2B5EF4-FFF2-40B4-BE49-F238E27FC236}">
                <a16:creationId xmlns:a16="http://schemas.microsoft.com/office/drawing/2014/main" id="{0A5F8788-451F-85E6-4D81-3ACEC22E3B96}"/>
              </a:ext>
            </a:extLst>
          </p:cNvPr>
          <p:cNvSpPr/>
          <p:nvPr/>
        </p:nvSpPr>
        <p:spPr>
          <a:xfrm>
            <a:off x="6311154" y="3787992"/>
            <a:ext cx="430306" cy="432996"/>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F6DFDA9-5D6C-9D24-1156-4A734896F6BA}"/>
              </a:ext>
            </a:extLst>
          </p:cNvPr>
          <p:cNvSpPr/>
          <p:nvPr/>
        </p:nvSpPr>
        <p:spPr>
          <a:xfrm>
            <a:off x="6719949" y="3220569"/>
            <a:ext cx="430306" cy="432996"/>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0D7BB2-26DA-23D9-02DD-83CDDA32AA12}"/>
              </a:ext>
            </a:extLst>
          </p:cNvPr>
          <p:cNvSpPr/>
          <p:nvPr/>
        </p:nvSpPr>
        <p:spPr>
          <a:xfrm>
            <a:off x="5472052" y="3653565"/>
            <a:ext cx="430306" cy="432996"/>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A7E4333-BD46-88F0-1842-DC93957C565B}"/>
              </a:ext>
            </a:extLst>
          </p:cNvPr>
          <p:cNvSpPr/>
          <p:nvPr/>
        </p:nvSpPr>
        <p:spPr>
          <a:xfrm>
            <a:off x="6004557" y="3122387"/>
            <a:ext cx="430306" cy="432996"/>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200730A-3914-F0C8-A6D9-A34516ACB8F7}"/>
              </a:ext>
            </a:extLst>
          </p:cNvPr>
          <p:cNvSpPr/>
          <p:nvPr/>
        </p:nvSpPr>
        <p:spPr>
          <a:xfrm>
            <a:off x="5303520" y="2981669"/>
            <a:ext cx="430306" cy="432996"/>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9859381-CAA9-CFBC-F52C-5F3192359308}"/>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17" name="TextBox 16">
            <a:extLst>
              <a:ext uri="{FF2B5EF4-FFF2-40B4-BE49-F238E27FC236}">
                <a16:creationId xmlns:a16="http://schemas.microsoft.com/office/drawing/2014/main" id="{9660C1B2-398C-45E7-6F21-2866141DFB51}"/>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sp>
        <p:nvSpPr>
          <p:cNvPr id="7" name="Left Bracket 6">
            <a:extLst>
              <a:ext uri="{FF2B5EF4-FFF2-40B4-BE49-F238E27FC236}">
                <a16:creationId xmlns:a16="http://schemas.microsoft.com/office/drawing/2014/main" id="{AE1F5817-F744-51A0-E9A9-A9C6AF6A0AF9}"/>
              </a:ext>
            </a:extLst>
          </p:cNvPr>
          <p:cNvSpPr/>
          <p:nvPr/>
        </p:nvSpPr>
        <p:spPr>
          <a:xfrm>
            <a:off x="3818828" y="2897629"/>
            <a:ext cx="299111" cy="1315508"/>
          </a:xfrm>
          <a:prstGeom prst="leftBracket">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0C5A8136-630B-D18A-F517-52E3D8CD9DFF}"/>
              </a:ext>
            </a:extLst>
          </p:cNvPr>
          <p:cNvSpPr txBox="1"/>
          <p:nvPr/>
        </p:nvSpPr>
        <p:spPr>
          <a:xfrm>
            <a:off x="2384564" y="3338885"/>
            <a:ext cx="1394001" cy="461665"/>
          </a:xfrm>
          <a:prstGeom prst="rect">
            <a:avLst/>
          </a:prstGeom>
          <a:noFill/>
        </p:spPr>
        <p:txBody>
          <a:bodyPr wrap="square" rtlCol="0">
            <a:spAutoFit/>
          </a:bodyPr>
          <a:lstStyle/>
          <a:p>
            <a:pPr algn="ctr"/>
            <a:r>
              <a:rPr lang="en-US" sz="2400" dirty="0">
                <a:latin typeface="Trebuchet MS" panose="020B0703020202090204" pitchFamily="34" charset="0"/>
              </a:rPr>
              <a:t>Synapse </a:t>
            </a:r>
          </a:p>
        </p:txBody>
      </p:sp>
    </p:spTree>
    <p:extLst>
      <p:ext uri="{BB962C8B-B14F-4D97-AF65-F5344CB8AC3E}">
        <p14:creationId xmlns:p14="http://schemas.microsoft.com/office/powerpoint/2010/main" val="609036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D9995-6809-25B2-37F7-BD03862E392C}"/>
            </a:ext>
          </a:extLst>
        </p:cNvPr>
        <p:cNvGrpSpPr/>
        <p:nvPr/>
      </p:nvGrpSpPr>
      <p:grpSpPr>
        <a:xfrm>
          <a:off x="0" y="0"/>
          <a:ext cx="0" cy="0"/>
          <a:chOff x="0" y="0"/>
          <a:chExt cx="0" cy="0"/>
        </a:xfrm>
      </p:grpSpPr>
      <p:pic>
        <p:nvPicPr>
          <p:cNvPr id="9" name="Picture 8" descr="A close-up of a person's underwear&#10;&#10;AI-generated content may be incorrect.">
            <a:extLst>
              <a:ext uri="{FF2B5EF4-FFF2-40B4-BE49-F238E27FC236}">
                <a16:creationId xmlns:a16="http://schemas.microsoft.com/office/drawing/2014/main" id="{78A0809A-3FC7-FFE0-18A0-9E9DA1EB1A51}"/>
              </a:ext>
            </a:extLst>
          </p:cNvPr>
          <p:cNvPicPr>
            <a:picLocks noChangeAspect="1"/>
          </p:cNvPicPr>
          <p:nvPr/>
        </p:nvPicPr>
        <p:blipFill>
          <a:blip r:embed="rId3"/>
          <a:srcRect l="17125" t="17489" r="7286" b="16512"/>
          <a:stretch>
            <a:fillRect/>
          </a:stretch>
        </p:blipFill>
        <p:spPr>
          <a:xfrm>
            <a:off x="4317397" y="1833"/>
            <a:ext cx="3557206" cy="6856167"/>
          </a:xfrm>
          <a:prstGeom prst="rect">
            <a:avLst/>
          </a:prstGeom>
        </p:spPr>
      </p:pic>
      <p:sp>
        <p:nvSpPr>
          <p:cNvPr id="2" name="Title 1">
            <a:extLst>
              <a:ext uri="{FF2B5EF4-FFF2-40B4-BE49-F238E27FC236}">
                <a16:creationId xmlns:a16="http://schemas.microsoft.com/office/drawing/2014/main" id="{075241F7-E4D9-851D-7E00-B029BE52452F}"/>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3" name="TextBox 2">
            <a:extLst>
              <a:ext uri="{FF2B5EF4-FFF2-40B4-BE49-F238E27FC236}">
                <a16:creationId xmlns:a16="http://schemas.microsoft.com/office/drawing/2014/main" id="{7E556F91-80D2-5172-E6BF-30B5B6ABD7CF}"/>
              </a:ext>
            </a:extLst>
          </p:cNvPr>
          <p:cNvSpPr txBox="1"/>
          <p:nvPr/>
        </p:nvSpPr>
        <p:spPr>
          <a:xfrm>
            <a:off x="7955129" y="3198167"/>
            <a:ext cx="2937733" cy="461665"/>
          </a:xfrm>
          <a:prstGeom prst="rect">
            <a:avLst/>
          </a:prstGeom>
          <a:noFill/>
        </p:spPr>
        <p:txBody>
          <a:bodyPr wrap="square" rtlCol="0">
            <a:spAutoFit/>
          </a:bodyPr>
          <a:lstStyle/>
          <a:p>
            <a:pPr algn="ctr"/>
            <a:r>
              <a:rPr lang="en-US" sz="2400" dirty="0">
                <a:latin typeface="Trebuchet MS" panose="020B0703020202090204" pitchFamily="34" charset="0"/>
              </a:rPr>
              <a:t>Neurotransmitter </a:t>
            </a:r>
          </a:p>
        </p:txBody>
      </p:sp>
      <p:sp>
        <p:nvSpPr>
          <p:cNvPr id="4" name="TextBox 3">
            <a:extLst>
              <a:ext uri="{FF2B5EF4-FFF2-40B4-BE49-F238E27FC236}">
                <a16:creationId xmlns:a16="http://schemas.microsoft.com/office/drawing/2014/main" id="{569735EE-B89E-BFBD-42AB-554C983D02D6}"/>
              </a:ext>
            </a:extLst>
          </p:cNvPr>
          <p:cNvSpPr txBox="1"/>
          <p:nvPr/>
        </p:nvSpPr>
        <p:spPr>
          <a:xfrm>
            <a:off x="7874603" y="1462722"/>
            <a:ext cx="1549393" cy="461665"/>
          </a:xfrm>
          <a:prstGeom prst="rect">
            <a:avLst/>
          </a:prstGeom>
          <a:noFill/>
        </p:spPr>
        <p:txBody>
          <a:bodyPr wrap="square" rtlCol="0">
            <a:spAutoFit/>
          </a:bodyPr>
          <a:lstStyle/>
          <a:p>
            <a:pPr algn="ctr"/>
            <a:r>
              <a:rPr lang="en-US" sz="2400" dirty="0">
                <a:latin typeface="Trebuchet MS" panose="020B0703020202090204" pitchFamily="34" charset="0"/>
              </a:rPr>
              <a:t>Electrical </a:t>
            </a:r>
          </a:p>
        </p:txBody>
      </p:sp>
      <p:grpSp>
        <p:nvGrpSpPr>
          <p:cNvPr id="10" name="Group 9">
            <a:extLst>
              <a:ext uri="{FF2B5EF4-FFF2-40B4-BE49-F238E27FC236}">
                <a16:creationId xmlns:a16="http://schemas.microsoft.com/office/drawing/2014/main" id="{235499F3-D90C-D0C4-08EE-62B74E785C14}"/>
              </a:ext>
            </a:extLst>
          </p:cNvPr>
          <p:cNvGrpSpPr/>
          <p:nvPr/>
        </p:nvGrpSpPr>
        <p:grpSpPr>
          <a:xfrm>
            <a:off x="6311154" y="763793"/>
            <a:ext cx="1237140" cy="1796527"/>
            <a:chOff x="8412480" y="2915322"/>
            <a:chExt cx="1879967" cy="2118282"/>
          </a:xfrm>
        </p:grpSpPr>
        <p:sp>
          <p:nvSpPr>
            <p:cNvPr id="5" name="Lightning Bolt 4">
              <a:extLst>
                <a:ext uri="{FF2B5EF4-FFF2-40B4-BE49-F238E27FC236}">
                  <a16:creationId xmlns:a16="http://schemas.microsoft.com/office/drawing/2014/main" id="{55EB32A4-7B39-94C4-D6FA-452664AB959C}"/>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2EBAF6E-1594-A1BE-BE92-0BFF8506F068}"/>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Oval 5">
            <a:extLst>
              <a:ext uri="{FF2B5EF4-FFF2-40B4-BE49-F238E27FC236}">
                <a16:creationId xmlns:a16="http://schemas.microsoft.com/office/drawing/2014/main" id="{422209F8-6578-6378-0D34-CBE87F726683}"/>
              </a:ext>
            </a:extLst>
          </p:cNvPr>
          <p:cNvSpPr/>
          <p:nvPr/>
        </p:nvSpPr>
        <p:spPr>
          <a:xfrm>
            <a:off x="6311154" y="3787992"/>
            <a:ext cx="430306" cy="432996"/>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785A88D-F59C-43BC-3792-9A93F751D966}"/>
              </a:ext>
            </a:extLst>
          </p:cNvPr>
          <p:cNvSpPr/>
          <p:nvPr/>
        </p:nvSpPr>
        <p:spPr>
          <a:xfrm>
            <a:off x="6719949" y="3220569"/>
            <a:ext cx="430306" cy="432996"/>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C06C643-14A5-8D0B-0937-06805960F0F6}"/>
              </a:ext>
            </a:extLst>
          </p:cNvPr>
          <p:cNvSpPr/>
          <p:nvPr/>
        </p:nvSpPr>
        <p:spPr>
          <a:xfrm>
            <a:off x="5472052" y="3653565"/>
            <a:ext cx="430306" cy="432996"/>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9487D3A-6B84-AEC1-26C4-12447527B17B}"/>
              </a:ext>
            </a:extLst>
          </p:cNvPr>
          <p:cNvSpPr/>
          <p:nvPr/>
        </p:nvSpPr>
        <p:spPr>
          <a:xfrm>
            <a:off x="6004557" y="3122387"/>
            <a:ext cx="430306" cy="432996"/>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6FD8EA0-6FAC-EA27-C3F4-5F32103488C3}"/>
              </a:ext>
            </a:extLst>
          </p:cNvPr>
          <p:cNvSpPr/>
          <p:nvPr/>
        </p:nvSpPr>
        <p:spPr>
          <a:xfrm>
            <a:off x="5303520" y="2981669"/>
            <a:ext cx="430306" cy="432996"/>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6206286-07B9-8665-0363-51849B4D230F}"/>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17" name="TextBox 16">
            <a:extLst>
              <a:ext uri="{FF2B5EF4-FFF2-40B4-BE49-F238E27FC236}">
                <a16:creationId xmlns:a16="http://schemas.microsoft.com/office/drawing/2014/main" id="{13DB8383-5EE1-04E1-C355-12890229F8B7}"/>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grpSp>
        <p:nvGrpSpPr>
          <p:cNvPr id="7" name="Group 6">
            <a:extLst>
              <a:ext uri="{FF2B5EF4-FFF2-40B4-BE49-F238E27FC236}">
                <a16:creationId xmlns:a16="http://schemas.microsoft.com/office/drawing/2014/main" id="{4E8797B6-753A-C145-619D-171CDD081171}"/>
              </a:ext>
            </a:extLst>
          </p:cNvPr>
          <p:cNvGrpSpPr/>
          <p:nvPr/>
        </p:nvGrpSpPr>
        <p:grpSpPr>
          <a:xfrm>
            <a:off x="4982570" y="4879410"/>
            <a:ext cx="1237140" cy="1796527"/>
            <a:chOff x="8412480" y="2915322"/>
            <a:chExt cx="1879967" cy="2118282"/>
          </a:xfrm>
        </p:grpSpPr>
        <p:sp>
          <p:nvSpPr>
            <p:cNvPr id="11" name="Lightning Bolt 10">
              <a:extLst>
                <a:ext uri="{FF2B5EF4-FFF2-40B4-BE49-F238E27FC236}">
                  <a16:creationId xmlns:a16="http://schemas.microsoft.com/office/drawing/2014/main" id="{EBEDBE93-967D-EB49-7FBA-B58FC9E9B8F1}"/>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iangle 17">
              <a:extLst>
                <a:ext uri="{FF2B5EF4-FFF2-40B4-BE49-F238E27FC236}">
                  <a16:creationId xmlns:a16="http://schemas.microsoft.com/office/drawing/2014/main" id="{6C0733F9-67CF-B1D6-5118-96BE6F8B98EB}"/>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Left Bracket 18">
            <a:extLst>
              <a:ext uri="{FF2B5EF4-FFF2-40B4-BE49-F238E27FC236}">
                <a16:creationId xmlns:a16="http://schemas.microsoft.com/office/drawing/2014/main" id="{BD0C6953-61B7-1976-A0AF-F5014B57A613}"/>
              </a:ext>
            </a:extLst>
          </p:cNvPr>
          <p:cNvSpPr/>
          <p:nvPr/>
        </p:nvSpPr>
        <p:spPr>
          <a:xfrm>
            <a:off x="3818828" y="2897629"/>
            <a:ext cx="299111" cy="1315508"/>
          </a:xfrm>
          <a:prstGeom prst="leftBracket">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4BF51699-98F4-DAD8-8F52-BA608F43A580}"/>
              </a:ext>
            </a:extLst>
          </p:cNvPr>
          <p:cNvSpPr txBox="1"/>
          <p:nvPr/>
        </p:nvSpPr>
        <p:spPr>
          <a:xfrm>
            <a:off x="2384564" y="3338885"/>
            <a:ext cx="1394001" cy="461665"/>
          </a:xfrm>
          <a:prstGeom prst="rect">
            <a:avLst/>
          </a:prstGeom>
          <a:noFill/>
        </p:spPr>
        <p:txBody>
          <a:bodyPr wrap="square" rtlCol="0">
            <a:spAutoFit/>
          </a:bodyPr>
          <a:lstStyle/>
          <a:p>
            <a:pPr algn="ctr"/>
            <a:r>
              <a:rPr lang="en-US" sz="2400" dirty="0">
                <a:latin typeface="Trebuchet MS" panose="020B0703020202090204" pitchFamily="34" charset="0"/>
              </a:rPr>
              <a:t>Synapse </a:t>
            </a:r>
          </a:p>
        </p:txBody>
      </p:sp>
    </p:spTree>
    <p:extLst>
      <p:ext uri="{BB962C8B-B14F-4D97-AF65-F5344CB8AC3E}">
        <p14:creationId xmlns:p14="http://schemas.microsoft.com/office/powerpoint/2010/main" val="1541336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AFA9D-925F-25E1-C287-5CEF5B4EAE41}"/>
              </a:ext>
            </a:extLst>
          </p:cNvPr>
          <p:cNvSpPr>
            <a:spLocks noGrp="1"/>
          </p:cNvSpPr>
          <p:nvPr>
            <p:ph type="title"/>
          </p:nvPr>
        </p:nvSpPr>
        <p:spPr/>
        <p:txBody>
          <a:bodyPr/>
          <a:lstStyle/>
          <a:p>
            <a:r>
              <a:rPr lang="en-US" dirty="0">
                <a:latin typeface="Trebuchet MS" panose="020B0703020202090204" pitchFamily="34" charset="0"/>
              </a:rPr>
              <a:t>Methods: Stress</a:t>
            </a:r>
            <a:endParaRPr lang="en-US" dirty="0"/>
          </a:p>
        </p:txBody>
      </p:sp>
      <p:pic>
        <p:nvPicPr>
          <p:cNvPr id="3" name="Picture 2" descr="A white mouse and a white mouse&#10;&#10;AI-generated content may be incorrect.">
            <a:extLst>
              <a:ext uri="{FF2B5EF4-FFF2-40B4-BE49-F238E27FC236}">
                <a16:creationId xmlns:a16="http://schemas.microsoft.com/office/drawing/2014/main" id="{E680881A-3B5B-3AA0-239B-AEF6A664D91C}"/>
              </a:ext>
            </a:extLst>
          </p:cNvPr>
          <p:cNvPicPr>
            <a:picLocks noChangeAspect="1"/>
          </p:cNvPicPr>
          <p:nvPr/>
        </p:nvPicPr>
        <p:blipFill>
          <a:blip r:embed="rId2"/>
          <a:srcRect r="6843"/>
          <a:stretch>
            <a:fillRect/>
          </a:stretch>
        </p:blipFill>
        <p:spPr>
          <a:xfrm>
            <a:off x="539750" y="1966785"/>
            <a:ext cx="10939826" cy="3739952"/>
          </a:xfrm>
          <a:prstGeom prst="rect">
            <a:avLst/>
          </a:prstGeom>
        </p:spPr>
      </p:pic>
      <p:pic>
        <p:nvPicPr>
          <p:cNvPr id="4" name="Picture 3" descr="A diagram of a pig's brain&#10;&#10;AI-generated content may be incorrect.">
            <a:extLst>
              <a:ext uri="{FF2B5EF4-FFF2-40B4-BE49-F238E27FC236}">
                <a16:creationId xmlns:a16="http://schemas.microsoft.com/office/drawing/2014/main" id="{D5DB8AB0-8DBD-7CB1-0543-C19BD108349F}"/>
              </a:ext>
            </a:extLst>
          </p:cNvPr>
          <p:cNvPicPr>
            <a:picLocks noChangeAspect="1"/>
          </p:cNvPicPr>
          <p:nvPr/>
        </p:nvPicPr>
        <p:blipFill>
          <a:blip r:embed="rId3"/>
          <a:stretch>
            <a:fillRect/>
          </a:stretch>
        </p:blipFill>
        <p:spPr>
          <a:xfrm>
            <a:off x="7436386" y="3917052"/>
            <a:ext cx="3791049" cy="2376696"/>
          </a:xfrm>
          <a:prstGeom prst="rect">
            <a:avLst/>
          </a:prstGeom>
        </p:spPr>
      </p:pic>
      <p:sp>
        <p:nvSpPr>
          <p:cNvPr id="5" name="TextBox 4">
            <a:extLst>
              <a:ext uri="{FF2B5EF4-FFF2-40B4-BE49-F238E27FC236}">
                <a16:creationId xmlns:a16="http://schemas.microsoft.com/office/drawing/2014/main" id="{C6A4FDFE-8C57-0840-DD87-3233C19B216B}"/>
              </a:ext>
            </a:extLst>
          </p:cNvPr>
          <p:cNvSpPr txBox="1"/>
          <p:nvPr/>
        </p:nvSpPr>
        <p:spPr>
          <a:xfrm>
            <a:off x="1120148" y="5677077"/>
            <a:ext cx="3791049" cy="646331"/>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Single restraint for </a:t>
            </a:r>
            <a:r>
              <a:rPr lang="en-US" dirty="0">
                <a:solidFill>
                  <a:srgbClr val="F19CAC"/>
                </a:solidFill>
                <a:latin typeface="Trebuchet MS" panose="020B0703020202090204" pitchFamily="34" charset="0"/>
              </a:rPr>
              <a:t>acute</a:t>
            </a:r>
          </a:p>
          <a:p>
            <a:r>
              <a:rPr lang="en-US" dirty="0">
                <a:solidFill>
                  <a:schemeClr val="tx1">
                    <a:lumMod val="50000"/>
                    <a:lumOff val="50000"/>
                  </a:schemeClr>
                </a:solidFill>
                <a:latin typeface="Trebuchet MS" panose="020B0703020202090204" pitchFamily="34" charset="0"/>
              </a:rPr>
              <a:t>5 consecutive days for </a:t>
            </a:r>
            <a:r>
              <a:rPr lang="en-US" dirty="0">
                <a:solidFill>
                  <a:srgbClr val="005B96"/>
                </a:solidFill>
                <a:latin typeface="Trebuchet MS" panose="020B0703020202090204" pitchFamily="34" charset="0"/>
              </a:rPr>
              <a:t>repeated</a:t>
            </a:r>
          </a:p>
        </p:txBody>
      </p:sp>
    </p:spTree>
    <p:extLst>
      <p:ext uri="{BB962C8B-B14F-4D97-AF65-F5344CB8AC3E}">
        <p14:creationId xmlns:p14="http://schemas.microsoft.com/office/powerpoint/2010/main" val="2858085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D17A3-2B22-9AB8-477B-E92CA0D8D743}"/>
              </a:ext>
            </a:extLst>
          </p:cNvPr>
          <p:cNvSpPr>
            <a:spLocks noGrp="1"/>
          </p:cNvSpPr>
          <p:nvPr>
            <p:ph type="title"/>
          </p:nvPr>
        </p:nvSpPr>
        <p:spPr/>
        <p:txBody>
          <a:bodyPr/>
          <a:lstStyle/>
          <a:p>
            <a:r>
              <a:rPr lang="en-US" dirty="0">
                <a:latin typeface="Trebuchet MS" panose="020B0703020202090204" pitchFamily="34" charset="0"/>
              </a:rPr>
              <a:t>Methods: Recording from living neurons</a:t>
            </a:r>
            <a:endParaRPr lang="en-US" dirty="0"/>
          </a:p>
        </p:txBody>
      </p:sp>
      <p:pic>
        <p:nvPicPr>
          <p:cNvPr id="8" name="Picture 7" descr="A close-up of a grey and pink cell&#10;&#10;AI-generated content may be incorrect.">
            <a:extLst>
              <a:ext uri="{FF2B5EF4-FFF2-40B4-BE49-F238E27FC236}">
                <a16:creationId xmlns:a16="http://schemas.microsoft.com/office/drawing/2014/main" id="{F8C70A1E-AABB-7553-53DA-7784C0D1CA42}"/>
              </a:ext>
            </a:extLst>
          </p:cNvPr>
          <p:cNvPicPr>
            <a:picLocks noChangeAspect="1"/>
          </p:cNvPicPr>
          <p:nvPr/>
        </p:nvPicPr>
        <p:blipFill>
          <a:blip r:embed="rId3"/>
          <a:stretch>
            <a:fillRect/>
          </a:stretch>
        </p:blipFill>
        <p:spPr>
          <a:xfrm>
            <a:off x="317715" y="1876665"/>
            <a:ext cx="11556570" cy="4249778"/>
          </a:xfrm>
          <a:prstGeom prst="rect">
            <a:avLst/>
          </a:prstGeom>
        </p:spPr>
      </p:pic>
      <p:sp>
        <p:nvSpPr>
          <p:cNvPr id="9" name="TextBox 8">
            <a:extLst>
              <a:ext uri="{FF2B5EF4-FFF2-40B4-BE49-F238E27FC236}">
                <a16:creationId xmlns:a16="http://schemas.microsoft.com/office/drawing/2014/main" id="{739BBBCF-30BB-D3FB-6375-3965A3B44DB3}"/>
              </a:ext>
            </a:extLst>
          </p:cNvPr>
          <p:cNvSpPr txBox="1"/>
          <p:nvPr/>
        </p:nvSpPr>
        <p:spPr>
          <a:xfrm>
            <a:off x="4021170" y="1507333"/>
            <a:ext cx="2667897" cy="369332"/>
          </a:xfrm>
          <a:prstGeom prst="rect">
            <a:avLst/>
          </a:prstGeom>
          <a:noFill/>
        </p:spPr>
        <p:txBody>
          <a:bodyPr wrap="square" rtlCol="0">
            <a:spAutoFit/>
          </a:bodyPr>
          <a:lstStyle/>
          <a:p>
            <a:r>
              <a:rPr lang="en-US" dirty="0">
                <a:solidFill>
                  <a:srgbClr val="F19CAC"/>
                </a:solidFill>
                <a:latin typeface="Trebuchet MS" panose="020B0703020202090204" pitchFamily="34" charset="0"/>
              </a:rPr>
              <a:t>Postsynaptic neuron</a:t>
            </a:r>
          </a:p>
        </p:txBody>
      </p:sp>
      <p:sp>
        <p:nvSpPr>
          <p:cNvPr id="10" name="TextBox 9">
            <a:extLst>
              <a:ext uri="{FF2B5EF4-FFF2-40B4-BE49-F238E27FC236}">
                <a16:creationId xmlns:a16="http://schemas.microsoft.com/office/drawing/2014/main" id="{35B0CA84-F3B5-DB19-64FE-66CD066E4C48}"/>
              </a:ext>
            </a:extLst>
          </p:cNvPr>
          <p:cNvSpPr txBox="1"/>
          <p:nvPr/>
        </p:nvSpPr>
        <p:spPr>
          <a:xfrm>
            <a:off x="317715" y="5757111"/>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Tree>
    <p:extLst>
      <p:ext uri="{BB962C8B-B14F-4D97-AF65-F5344CB8AC3E}">
        <p14:creationId xmlns:p14="http://schemas.microsoft.com/office/powerpoint/2010/main" val="2465695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FF539-8DBD-5609-81E3-C759218E72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C1AFBD-0B98-7D6D-52C4-3C3762345E1A}"/>
              </a:ext>
            </a:extLst>
          </p:cNvPr>
          <p:cNvSpPr>
            <a:spLocks noGrp="1"/>
          </p:cNvSpPr>
          <p:nvPr>
            <p:ph type="title"/>
          </p:nvPr>
        </p:nvSpPr>
        <p:spPr/>
        <p:txBody>
          <a:bodyPr/>
          <a:lstStyle/>
          <a:p>
            <a:r>
              <a:rPr lang="en-US" dirty="0">
                <a:latin typeface="Trebuchet MS" panose="020B0703020202090204" pitchFamily="34" charset="0"/>
              </a:rPr>
              <a:t>Methods: Recording from living neurons</a:t>
            </a:r>
            <a:endParaRPr lang="en-US" dirty="0"/>
          </a:p>
        </p:txBody>
      </p:sp>
      <p:grpSp>
        <p:nvGrpSpPr>
          <p:cNvPr id="3" name="Group 2">
            <a:extLst>
              <a:ext uri="{FF2B5EF4-FFF2-40B4-BE49-F238E27FC236}">
                <a16:creationId xmlns:a16="http://schemas.microsoft.com/office/drawing/2014/main" id="{9CC45452-BDF3-6EAD-511C-3D1CE242614E}"/>
              </a:ext>
            </a:extLst>
          </p:cNvPr>
          <p:cNvGrpSpPr/>
          <p:nvPr/>
        </p:nvGrpSpPr>
        <p:grpSpPr>
          <a:xfrm>
            <a:off x="3464747" y="2165404"/>
            <a:ext cx="5262506" cy="2527191"/>
            <a:chOff x="23513152" y="19354903"/>
            <a:chExt cx="3171882" cy="1762338"/>
          </a:xfrm>
        </p:grpSpPr>
        <p:grpSp>
          <p:nvGrpSpPr>
            <p:cNvPr id="4" name="Group 3">
              <a:extLst>
                <a:ext uri="{FF2B5EF4-FFF2-40B4-BE49-F238E27FC236}">
                  <a16:creationId xmlns:a16="http://schemas.microsoft.com/office/drawing/2014/main" id="{85CB8EDF-D192-5140-697B-BE0C32E90621}"/>
                </a:ext>
              </a:extLst>
            </p:cNvPr>
            <p:cNvGrpSpPr/>
            <p:nvPr/>
          </p:nvGrpSpPr>
          <p:grpSpPr>
            <a:xfrm>
              <a:off x="24847659" y="19354903"/>
              <a:ext cx="1837375" cy="1762338"/>
              <a:chOff x="38606618" y="19280415"/>
              <a:chExt cx="1837375" cy="1762338"/>
            </a:xfrm>
          </p:grpSpPr>
          <p:graphicFrame>
            <p:nvGraphicFramePr>
              <p:cNvPr id="6" name="Object 5">
                <a:extLst>
                  <a:ext uri="{FF2B5EF4-FFF2-40B4-BE49-F238E27FC236}">
                    <a16:creationId xmlns:a16="http://schemas.microsoft.com/office/drawing/2014/main" id="{9F9FC33D-2DB8-7BA9-C3E4-C52F2B6EDEDA}"/>
                  </a:ext>
                </a:extLst>
              </p:cNvPr>
              <p:cNvGraphicFramePr>
                <a:graphicFrameLocks noChangeAspect="1"/>
              </p:cNvGraphicFramePr>
              <p:nvPr>
                <p:extLst>
                  <p:ext uri="{D42A27DB-BD31-4B8C-83A1-F6EECF244321}">
                    <p14:modId xmlns:p14="http://schemas.microsoft.com/office/powerpoint/2010/main" val="2454586050"/>
                  </p:ext>
                </p:extLst>
              </p:nvPr>
            </p:nvGraphicFramePr>
            <p:xfrm>
              <a:off x="38627228" y="19522665"/>
              <a:ext cx="1816765" cy="1520088"/>
            </p:xfrm>
            <a:graphic>
              <a:graphicData uri="http://schemas.openxmlformats.org/presentationml/2006/ole">
                <mc:AlternateContent xmlns:mc="http://schemas.openxmlformats.org/markup-compatibility/2006">
                  <mc:Choice xmlns:v="urn:schemas-microsoft-com:vml" Requires="v">
                    <p:oleObj name="CorelDRAW" r:id="rId3" imgW="1114641" imgH="927614" progId="CorelDraw.Graphic.17">
                      <p:embed/>
                    </p:oleObj>
                  </mc:Choice>
                  <mc:Fallback>
                    <p:oleObj name="CorelDRAW" r:id="rId3" imgW="1114641" imgH="927614" progId="CorelDraw.Graphic.17">
                      <p:embed/>
                      <p:pic>
                        <p:nvPicPr>
                          <p:cNvPr id="15" name="Object 14">
                            <a:extLst>
                              <a:ext uri="{FF2B5EF4-FFF2-40B4-BE49-F238E27FC236}">
                                <a16:creationId xmlns:a16="http://schemas.microsoft.com/office/drawing/2014/main" id="{AA72FB78-33C8-8B60-090E-737606EEA408}"/>
                              </a:ext>
                            </a:extLst>
                          </p:cNvPr>
                          <p:cNvPicPr/>
                          <p:nvPr/>
                        </p:nvPicPr>
                        <p:blipFill>
                          <a:blip r:embed="rId4"/>
                          <a:stretch>
                            <a:fillRect/>
                          </a:stretch>
                        </p:blipFill>
                        <p:spPr>
                          <a:xfrm>
                            <a:off x="38627228" y="19522665"/>
                            <a:ext cx="1816765" cy="15200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06B901F0-63BE-7B0A-1DB0-54051A73C67A}"/>
                  </a:ext>
                </a:extLst>
              </p:cNvPr>
              <p:cNvSpPr/>
              <p:nvPr/>
            </p:nvSpPr>
            <p:spPr>
              <a:xfrm>
                <a:off x="38606618" y="19280415"/>
                <a:ext cx="369311" cy="5246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23"/>
              </a:p>
            </p:txBody>
          </p:sp>
        </p:grpSp>
        <p:graphicFrame>
          <p:nvGraphicFramePr>
            <p:cNvPr id="5" name="Object 4">
              <a:extLst>
                <a:ext uri="{FF2B5EF4-FFF2-40B4-BE49-F238E27FC236}">
                  <a16:creationId xmlns:a16="http://schemas.microsoft.com/office/drawing/2014/main" id="{930B94F2-715B-90EC-5866-A30826439536}"/>
                </a:ext>
              </a:extLst>
            </p:cNvPr>
            <p:cNvGraphicFramePr>
              <a:graphicFrameLocks noChangeAspect="1"/>
            </p:cNvGraphicFramePr>
            <p:nvPr>
              <p:extLst>
                <p:ext uri="{D42A27DB-BD31-4B8C-83A1-F6EECF244321}">
                  <p14:modId xmlns:p14="http://schemas.microsoft.com/office/powerpoint/2010/main" val="2011425099"/>
                </p:ext>
              </p:extLst>
            </p:nvPr>
          </p:nvGraphicFramePr>
          <p:xfrm>
            <a:off x="23513152" y="19544134"/>
            <a:ext cx="1816765" cy="1520088"/>
          </p:xfrm>
          <a:graphic>
            <a:graphicData uri="http://schemas.openxmlformats.org/presentationml/2006/ole">
              <mc:AlternateContent xmlns:mc="http://schemas.openxmlformats.org/markup-compatibility/2006">
                <mc:Choice xmlns:v="urn:schemas-microsoft-com:vml" Requires="v">
                  <p:oleObj name="CorelDRAW" r:id="rId3" imgW="1114641" imgH="927614" progId="CorelDraw.Graphic.17">
                    <p:embed/>
                  </p:oleObj>
                </mc:Choice>
                <mc:Fallback>
                  <p:oleObj name="CorelDRAW" r:id="rId3" imgW="1114641" imgH="927614" progId="CorelDraw.Graphic.17">
                    <p:embed/>
                    <p:pic>
                      <p:nvPicPr>
                        <p:cNvPr id="61" name="Object 60">
                          <a:extLst>
                            <a:ext uri="{FF2B5EF4-FFF2-40B4-BE49-F238E27FC236}">
                              <a16:creationId xmlns:a16="http://schemas.microsoft.com/office/drawing/2014/main" id="{305EBA3F-5EB0-40C1-9F07-DAD3016AED1F}"/>
                            </a:ext>
                          </a:extLst>
                        </p:cNvPr>
                        <p:cNvPicPr/>
                        <p:nvPr/>
                      </p:nvPicPr>
                      <p:blipFill>
                        <a:blip r:embed="rId4"/>
                        <a:stretch>
                          <a:fillRect/>
                        </a:stretch>
                      </p:blipFill>
                      <p:spPr>
                        <a:xfrm>
                          <a:off x="23513152" y="19544134"/>
                          <a:ext cx="1816765" cy="1520088"/>
                        </a:xfrm>
                        <a:prstGeom prst="rect">
                          <a:avLst/>
                        </a:prstGeom>
                      </p:spPr>
                    </p:pic>
                  </p:oleObj>
                </mc:Fallback>
              </mc:AlternateContent>
            </a:graphicData>
          </a:graphic>
        </p:graphicFrame>
      </p:grpSp>
      <p:sp>
        <p:nvSpPr>
          <p:cNvPr id="11" name="TextBox 10">
            <a:extLst>
              <a:ext uri="{FF2B5EF4-FFF2-40B4-BE49-F238E27FC236}">
                <a16:creationId xmlns:a16="http://schemas.microsoft.com/office/drawing/2014/main" id="{A9F34ED1-37DC-F1CC-D344-2A01CCBFB281}"/>
              </a:ext>
            </a:extLst>
          </p:cNvPr>
          <p:cNvSpPr txBox="1"/>
          <p:nvPr/>
        </p:nvSpPr>
        <p:spPr>
          <a:xfrm>
            <a:off x="3682559" y="4842708"/>
            <a:ext cx="1170122"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Peak 1</a:t>
            </a:r>
          </a:p>
        </p:txBody>
      </p:sp>
      <p:sp>
        <p:nvSpPr>
          <p:cNvPr id="13" name="TextBox 12">
            <a:extLst>
              <a:ext uri="{FF2B5EF4-FFF2-40B4-BE49-F238E27FC236}">
                <a16:creationId xmlns:a16="http://schemas.microsoft.com/office/drawing/2014/main" id="{A4F7B494-A281-74E9-0884-89CC08D66F2F}"/>
              </a:ext>
            </a:extLst>
          </p:cNvPr>
          <p:cNvSpPr txBox="1"/>
          <p:nvPr/>
        </p:nvSpPr>
        <p:spPr>
          <a:xfrm>
            <a:off x="5985207" y="4842708"/>
            <a:ext cx="1170122"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Peak 2</a:t>
            </a:r>
          </a:p>
        </p:txBody>
      </p:sp>
      <p:cxnSp>
        <p:nvCxnSpPr>
          <p:cNvPr id="15" name="Straight Connector 14">
            <a:extLst>
              <a:ext uri="{FF2B5EF4-FFF2-40B4-BE49-F238E27FC236}">
                <a16:creationId xmlns:a16="http://schemas.microsoft.com/office/drawing/2014/main" id="{A50C8465-42D6-7D05-FF28-58031BAADF97}"/>
              </a:ext>
            </a:extLst>
          </p:cNvPr>
          <p:cNvCxnSpPr>
            <a:cxnSpLocks/>
          </p:cNvCxnSpPr>
          <p:nvPr/>
        </p:nvCxnSpPr>
        <p:spPr>
          <a:xfrm>
            <a:off x="2574429" y="1841287"/>
            <a:ext cx="0" cy="384220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A675190-1B3F-80FA-94C1-A9993A47ADBD}"/>
              </a:ext>
            </a:extLst>
          </p:cNvPr>
          <p:cNvCxnSpPr>
            <a:cxnSpLocks/>
          </p:cNvCxnSpPr>
          <p:nvPr/>
        </p:nvCxnSpPr>
        <p:spPr>
          <a:xfrm flipH="1">
            <a:off x="2574429" y="5683494"/>
            <a:ext cx="7206712"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F91DFED-6EF3-20C0-3444-E2E85BC35CC1}"/>
              </a:ext>
            </a:extLst>
          </p:cNvPr>
          <p:cNvSpPr txBox="1"/>
          <p:nvPr/>
        </p:nvSpPr>
        <p:spPr>
          <a:xfrm rot="16200000">
            <a:off x="786258" y="3665301"/>
            <a:ext cx="2616741"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Amplitude (</a:t>
            </a:r>
            <a:r>
              <a:rPr lang="en-US" dirty="0" err="1">
                <a:solidFill>
                  <a:schemeClr val="tx1">
                    <a:lumMod val="50000"/>
                    <a:lumOff val="50000"/>
                  </a:schemeClr>
                </a:solidFill>
                <a:latin typeface="Trebuchet MS" panose="020B0703020202090204" pitchFamily="34" charset="0"/>
              </a:rPr>
              <a:t>pA</a:t>
            </a:r>
            <a:r>
              <a:rPr lang="en-US" dirty="0">
                <a:solidFill>
                  <a:schemeClr val="tx1">
                    <a:lumMod val="50000"/>
                    <a:lumOff val="50000"/>
                  </a:schemeClr>
                </a:solidFill>
                <a:latin typeface="Trebuchet MS" panose="020B0703020202090204" pitchFamily="34" charset="0"/>
              </a:rPr>
              <a:t>)</a:t>
            </a:r>
          </a:p>
        </p:txBody>
      </p:sp>
      <p:sp>
        <p:nvSpPr>
          <p:cNvPr id="22" name="TextBox 21">
            <a:extLst>
              <a:ext uri="{FF2B5EF4-FFF2-40B4-BE49-F238E27FC236}">
                <a16:creationId xmlns:a16="http://schemas.microsoft.com/office/drawing/2014/main" id="{8C09F910-F6D1-A464-EBC3-0C0A0EDD1E26}"/>
              </a:ext>
            </a:extLst>
          </p:cNvPr>
          <p:cNvSpPr txBox="1"/>
          <p:nvPr/>
        </p:nvSpPr>
        <p:spPr>
          <a:xfrm>
            <a:off x="4267620" y="5859877"/>
            <a:ext cx="2616741"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Time (msec)</a:t>
            </a:r>
          </a:p>
        </p:txBody>
      </p:sp>
    </p:spTree>
    <p:extLst>
      <p:ext uri="{BB962C8B-B14F-4D97-AF65-F5344CB8AC3E}">
        <p14:creationId xmlns:p14="http://schemas.microsoft.com/office/powerpoint/2010/main" val="2631112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EDAAF-855D-2D74-919D-808F227E2F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AA2405-B515-FCEC-7B28-691440A8C9C2}"/>
              </a:ext>
            </a:extLst>
          </p:cNvPr>
          <p:cNvSpPr>
            <a:spLocks noGrp="1"/>
          </p:cNvSpPr>
          <p:nvPr>
            <p:ph type="title"/>
          </p:nvPr>
        </p:nvSpPr>
        <p:spPr/>
        <p:txBody>
          <a:bodyPr/>
          <a:lstStyle/>
          <a:p>
            <a:r>
              <a:rPr lang="en-US" dirty="0">
                <a:latin typeface="Trebuchet MS" panose="020B0703020202090204" pitchFamily="34" charset="0"/>
              </a:rPr>
              <a:t>Baseline Results</a:t>
            </a:r>
            <a:endParaRPr lang="en-US" dirty="0"/>
          </a:p>
        </p:txBody>
      </p:sp>
      <p:sp>
        <p:nvSpPr>
          <p:cNvPr id="18" name="Rectangle 17">
            <a:extLst>
              <a:ext uri="{FF2B5EF4-FFF2-40B4-BE49-F238E27FC236}">
                <a16:creationId xmlns:a16="http://schemas.microsoft.com/office/drawing/2014/main" id="{66BCCC4B-7C7D-D4E3-111C-0A8FD0DFB2FA}"/>
              </a:ext>
            </a:extLst>
          </p:cNvPr>
          <p:cNvSpPr/>
          <p:nvPr/>
        </p:nvSpPr>
        <p:spPr>
          <a:xfrm>
            <a:off x="2613727" y="2120113"/>
            <a:ext cx="3293459" cy="4531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6A7CEE3D-0F78-34A2-56DD-5C5BE721403B}"/>
              </a:ext>
            </a:extLst>
          </p:cNvPr>
          <p:cNvSpPr txBox="1">
            <a:spLocks/>
          </p:cNvSpPr>
          <p:nvPr/>
        </p:nvSpPr>
        <p:spPr>
          <a:xfrm>
            <a:off x="8009467" y="2098675"/>
            <a:ext cx="387252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latin typeface="Trebuchet MS" panose="020B0703020202090204" pitchFamily="34" charset="0"/>
              </a:rPr>
              <a:t>No change in PPR</a:t>
            </a:r>
          </a:p>
          <a:p>
            <a:pPr marL="0" indent="0">
              <a:buNone/>
            </a:pPr>
            <a:r>
              <a:rPr lang="en-US" sz="3200" dirty="0">
                <a:solidFill>
                  <a:schemeClr val="tx1">
                    <a:lumMod val="50000"/>
                    <a:lumOff val="50000"/>
                  </a:schemeClr>
                </a:solidFill>
                <a:latin typeface="Trebuchet MS" panose="020B0703020202090204" pitchFamily="34" charset="0"/>
              </a:rPr>
              <a:t>PPR = P2/P1</a:t>
            </a:r>
            <a:endParaRPr lang="en-US" sz="3200" dirty="0">
              <a:latin typeface="Trebuchet MS" panose="020B0703020202090204" pitchFamily="34" charset="0"/>
            </a:endParaRPr>
          </a:p>
          <a:p>
            <a:pPr marL="0" indent="0">
              <a:buFont typeface="Arial" panose="020B0604020202020204" pitchFamily="34" charset="0"/>
              <a:buNone/>
            </a:pPr>
            <a:endParaRPr lang="en-US" sz="3200" dirty="0">
              <a:latin typeface="Trebuchet MS" panose="020B0703020202090204" pitchFamily="34" charset="0"/>
            </a:endParaRPr>
          </a:p>
          <a:p>
            <a:pPr marL="0" indent="0">
              <a:buFont typeface="Arial" panose="020B0604020202020204" pitchFamily="34" charset="0"/>
              <a:buNone/>
            </a:pPr>
            <a:r>
              <a:rPr lang="en-US" sz="3200" dirty="0">
                <a:latin typeface="Trebuchet MS" panose="020B0703020202090204" pitchFamily="34" charset="0"/>
              </a:rPr>
              <a:t>No change in presynaptic probability of glutamate release </a:t>
            </a:r>
          </a:p>
        </p:txBody>
      </p:sp>
      <p:pic>
        <p:nvPicPr>
          <p:cNvPr id="4" name="Picture 3" descr="A diagram of a graph&#10;&#10;AI-generated content may be incorrect.">
            <a:extLst>
              <a:ext uri="{FF2B5EF4-FFF2-40B4-BE49-F238E27FC236}">
                <a16:creationId xmlns:a16="http://schemas.microsoft.com/office/drawing/2014/main" id="{DF21CAF0-44D5-727A-FC51-172CE4B81A27}"/>
              </a:ext>
            </a:extLst>
          </p:cNvPr>
          <p:cNvPicPr>
            <a:picLocks noChangeAspect="1"/>
          </p:cNvPicPr>
          <p:nvPr/>
        </p:nvPicPr>
        <p:blipFill>
          <a:blip r:embed="rId3"/>
          <a:stretch>
            <a:fillRect/>
          </a:stretch>
        </p:blipFill>
        <p:spPr>
          <a:xfrm>
            <a:off x="0" y="1306286"/>
            <a:ext cx="7772400" cy="5551714"/>
          </a:xfrm>
          <a:prstGeom prst="rect">
            <a:avLst/>
          </a:prstGeom>
        </p:spPr>
      </p:pic>
    </p:spTree>
    <p:extLst>
      <p:ext uri="{BB962C8B-B14F-4D97-AF65-F5344CB8AC3E}">
        <p14:creationId xmlns:p14="http://schemas.microsoft.com/office/powerpoint/2010/main" val="2155513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40FF8-EF67-A740-68D6-85736A1B43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3121EA-9F53-4C9C-C7BA-010E878F8C51}"/>
              </a:ext>
            </a:extLst>
          </p:cNvPr>
          <p:cNvSpPr>
            <a:spLocks noGrp="1"/>
          </p:cNvSpPr>
          <p:nvPr>
            <p:ph type="title"/>
          </p:nvPr>
        </p:nvSpPr>
        <p:spPr/>
        <p:txBody>
          <a:bodyPr/>
          <a:lstStyle/>
          <a:p>
            <a:r>
              <a:rPr lang="en-US" dirty="0">
                <a:latin typeface="Trebuchet MS" panose="020B0703020202090204" pitchFamily="34" charset="0"/>
              </a:rPr>
              <a:t>Baseline Results</a:t>
            </a:r>
            <a:endParaRPr lang="en-US" dirty="0"/>
          </a:p>
        </p:txBody>
      </p:sp>
      <p:sp>
        <p:nvSpPr>
          <p:cNvPr id="18" name="Rectangle 17">
            <a:extLst>
              <a:ext uri="{FF2B5EF4-FFF2-40B4-BE49-F238E27FC236}">
                <a16:creationId xmlns:a16="http://schemas.microsoft.com/office/drawing/2014/main" id="{09487CD1-4BF6-28E3-9B1D-202FE7324BCD}"/>
              </a:ext>
            </a:extLst>
          </p:cNvPr>
          <p:cNvSpPr/>
          <p:nvPr/>
        </p:nvSpPr>
        <p:spPr>
          <a:xfrm>
            <a:off x="2613727" y="2120113"/>
            <a:ext cx="3293459" cy="4531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graph with numbers and lines&#10;&#10;AI-generated content may be incorrect.">
            <a:extLst>
              <a:ext uri="{FF2B5EF4-FFF2-40B4-BE49-F238E27FC236}">
                <a16:creationId xmlns:a16="http://schemas.microsoft.com/office/drawing/2014/main" id="{8E8B2910-4766-9133-BB4C-B4385BAF64EE}"/>
              </a:ext>
            </a:extLst>
          </p:cNvPr>
          <p:cNvPicPr>
            <a:picLocks noChangeAspect="1"/>
          </p:cNvPicPr>
          <p:nvPr/>
        </p:nvPicPr>
        <p:blipFill>
          <a:blip r:embed="rId3"/>
          <a:stretch>
            <a:fillRect/>
          </a:stretch>
        </p:blipFill>
        <p:spPr>
          <a:xfrm>
            <a:off x="0" y="1306286"/>
            <a:ext cx="7772400" cy="5551714"/>
          </a:xfrm>
          <a:prstGeom prst="rect">
            <a:avLst/>
          </a:prstGeom>
        </p:spPr>
      </p:pic>
      <p:sp>
        <p:nvSpPr>
          <p:cNvPr id="25" name="Content Placeholder 2">
            <a:extLst>
              <a:ext uri="{FF2B5EF4-FFF2-40B4-BE49-F238E27FC236}">
                <a16:creationId xmlns:a16="http://schemas.microsoft.com/office/drawing/2014/main" id="{692B76FB-C954-67B4-F23A-2CE5CECF7C53}"/>
              </a:ext>
            </a:extLst>
          </p:cNvPr>
          <p:cNvSpPr txBox="1">
            <a:spLocks/>
          </p:cNvSpPr>
          <p:nvPr/>
        </p:nvSpPr>
        <p:spPr>
          <a:xfrm>
            <a:off x="7772400" y="1306286"/>
            <a:ext cx="4284134" cy="495152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latin typeface="Trebuchet MS" panose="020B0703020202090204" pitchFamily="34" charset="0"/>
              </a:rPr>
              <a:t>Increased eEPSC amplitude under </a:t>
            </a:r>
            <a:r>
              <a:rPr lang="en-US" sz="3200" dirty="0">
                <a:solidFill>
                  <a:srgbClr val="EB647E"/>
                </a:solidFill>
                <a:latin typeface="Trebuchet MS" panose="020B0703020202090204" pitchFamily="34" charset="0"/>
              </a:rPr>
              <a:t>acute stress </a:t>
            </a:r>
            <a:r>
              <a:rPr lang="en-US" sz="3200" dirty="0">
                <a:latin typeface="Trebuchet MS" panose="020B0703020202090204" pitchFamily="34" charset="0"/>
              </a:rPr>
              <a:t>(*)</a:t>
            </a:r>
          </a:p>
          <a:p>
            <a:pPr marL="0" indent="0">
              <a:buFont typeface="Arial" panose="020B0604020202020204" pitchFamily="34" charset="0"/>
              <a:buNone/>
            </a:pPr>
            <a:endParaRPr lang="en-US" sz="3200" dirty="0">
              <a:latin typeface="Trebuchet MS" panose="020B0703020202090204" pitchFamily="34" charset="0"/>
            </a:endParaRPr>
          </a:p>
          <a:p>
            <a:pPr marL="0" indent="0">
              <a:buFont typeface="Arial" panose="020B0604020202020204" pitchFamily="34" charset="0"/>
              <a:buNone/>
            </a:pPr>
            <a:r>
              <a:rPr lang="en-US" sz="3200" dirty="0">
                <a:latin typeface="Trebuchet MS" panose="020B0703020202090204" pitchFamily="34" charset="0"/>
              </a:rPr>
              <a:t>No change under </a:t>
            </a:r>
            <a:r>
              <a:rPr lang="en-US" sz="3200" dirty="0">
                <a:solidFill>
                  <a:srgbClr val="005B96"/>
                </a:solidFill>
                <a:latin typeface="Trebuchet MS" panose="020B0703020202090204" pitchFamily="34" charset="0"/>
              </a:rPr>
              <a:t>repeated stress</a:t>
            </a:r>
          </a:p>
          <a:p>
            <a:pPr marL="0" indent="0">
              <a:buFont typeface="Arial" panose="020B0604020202020204" pitchFamily="34" charset="0"/>
              <a:buNone/>
            </a:pPr>
            <a:endParaRPr lang="en-US" sz="3200" dirty="0">
              <a:latin typeface="Trebuchet MS" panose="020B0703020202090204" pitchFamily="34" charset="0"/>
            </a:endParaRPr>
          </a:p>
          <a:p>
            <a:pPr marL="0" indent="0">
              <a:buFont typeface="Arial" panose="020B0604020202020204" pitchFamily="34" charset="0"/>
              <a:buNone/>
            </a:pPr>
            <a:r>
              <a:rPr lang="en-US" sz="3200" dirty="0">
                <a:latin typeface="Trebuchet MS" panose="020B0703020202090204" pitchFamily="34" charset="0"/>
              </a:rPr>
              <a:t>No difference between </a:t>
            </a:r>
            <a:r>
              <a:rPr lang="en-US" sz="3200" dirty="0">
                <a:solidFill>
                  <a:srgbClr val="EB647E"/>
                </a:solidFill>
                <a:latin typeface="Trebuchet MS" panose="020B0703020202090204" pitchFamily="34" charset="0"/>
              </a:rPr>
              <a:t>acute</a:t>
            </a:r>
            <a:r>
              <a:rPr lang="en-US" sz="3200" dirty="0">
                <a:latin typeface="Trebuchet MS" panose="020B0703020202090204" pitchFamily="34" charset="0"/>
              </a:rPr>
              <a:t> and </a:t>
            </a:r>
            <a:r>
              <a:rPr lang="en-US" sz="3200" dirty="0">
                <a:solidFill>
                  <a:srgbClr val="005B96"/>
                </a:solidFill>
                <a:latin typeface="Trebuchet MS" panose="020B0703020202090204" pitchFamily="34" charset="0"/>
              </a:rPr>
              <a:t>repeated stress</a:t>
            </a:r>
          </a:p>
        </p:txBody>
      </p:sp>
    </p:spTree>
    <p:extLst>
      <p:ext uri="{BB962C8B-B14F-4D97-AF65-F5344CB8AC3E}">
        <p14:creationId xmlns:p14="http://schemas.microsoft.com/office/powerpoint/2010/main" val="1707460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43F02E-86A2-70BE-AA7B-4F53BF9F5526}"/>
              </a:ext>
            </a:extLst>
          </p:cNvPr>
          <p:cNvSpPr txBox="1">
            <a:spLocks/>
          </p:cNvSpPr>
          <p:nvPr/>
        </p:nvSpPr>
        <p:spPr>
          <a:xfrm>
            <a:off x="1484026" y="1122363"/>
            <a:ext cx="9183974" cy="3946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latin typeface="Trebuchet MS" panose="020B0703020202090204" pitchFamily="34" charset="0"/>
              </a:rPr>
              <a:t>What about long-lasting changes?</a:t>
            </a:r>
            <a:endParaRPr lang="en-US" sz="5400" dirty="0"/>
          </a:p>
        </p:txBody>
      </p:sp>
    </p:spTree>
    <p:extLst>
      <p:ext uri="{BB962C8B-B14F-4D97-AF65-F5344CB8AC3E}">
        <p14:creationId xmlns:p14="http://schemas.microsoft.com/office/powerpoint/2010/main" val="3251369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2D370-5C4C-04F8-1082-F91514C23770}"/>
              </a:ext>
            </a:extLst>
          </p:cNvPr>
          <p:cNvSpPr>
            <a:spLocks noGrp="1"/>
          </p:cNvSpPr>
          <p:nvPr>
            <p:ph type="title"/>
          </p:nvPr>
        </p:nvSpPr>
        <p:spPr/>
        <p:txBody>
          <a:bodyPr/>
          <a:lstStyle/>
          <a:p>
            <a:r>
              <a:rPr lang="en-US" dirty="0">
                <a:latin typeface="Trebuchet MS" panose="020B0703020202090204" pitchFamily="34" charset="0"/>
              </a:rPr>
              <a:t>Background</a:t>
            </a:r>
            <a:endParaRPr lang="en-US" dirty="0"/>
          </a:p>
        </p:txBody>
      </p:sp>
      <p:sp>
        <p:nvSpPr>
          <p:cNvPr id="3" name="Content Placeholder 2">
            <a:extLst>
              <a:ext uri="{FF2B5EF4-FFF2-40B4-BE49-F238E27FC236}">
                <a16:creationId xmlns:a16="http://schemas.microsoft.com/office/drawing/2014/main" id="{E9A3EA3D-B500-B8B5-5EDA-BC43783E067E}"/>
              </a:ext>
            </a:extLst>
          </p:cNvPr>
          <p:cNvSpPr>
            <a:spLocks noGrp="1"/>
          </p:cNvSpPr>
          <p:nvPr>
            <p:ph idx="1"/>
          </p:nvPr>
        </p:nvSpPr>
        <p:spPr>
          <a:xfrm>
            <a:off x="838199" y="1825625"/>
            <a:ext cx="7215131" cy="4351338"/>
          </a:xfrm>
        </p:spPr>
        <p:txBody>
          <a:bodyPr>
            <a:normAutofit/>
          </a:bodyPr>
          <a:lstStyle/>
          <a:p>
            <a:pPr marL="0" indent="0">
              <a:buNone/>
            </a:pPr>
            <a:r>
              <a:rPr lang="en-US" sz="3200" dirty="0">
                <a:latin typeface="Trebuchet MS" panose="020B0703020202090204" pitchFamily="34" charset="0"/>
              </a:rPr>
              <a:t>Modern food landscape</a:t>
            </a:r>
          </a:p>
          <a:p>
            <a:r>
              <a:rPr lang="en-US" sz="3200" dirty="0">
                <a:latin typeface="Trebuchet MS" panose="020B0703020202090204" pitchFamily="34" charset="0"/>
              </a:rPr>
              <a:t>high calorie </a:t>
            </a:r>
          </a:p>
          <a:p>
            <a:r>
              <a:rPr lang="en-US" sz="3200" dirty="0">
                <a:latin typeface="Trebuchet MS" panose="020B0703020202090204" pitchFamily="34" charset="0"/>
              </a:rPr>
              <a:t>highly palatable</a:t>
            </a:r>
          </a:p>
          <a:p>
            <a:r>
              <a:rPr lang="en-US" sz="3200" dirty="0">
                <a:latin typeface="Trebuchet MS" panose="020B0703020202090204" pitchFamily="34" charset="0"/>
              </a:rPr>
              <a:t>ultra-processed</a:t>
            </a:r>
          </a:p>
          <a:p>
            <a:pPr marL="0" indent="0">
              <a:buNone/>
            </a:pPr>
            <a:r>
              <a:rPr lang="en-US" sz="3200" dirty="0">
                <a:latin typeface="Trebuchet MS" panose="020B0703020202090204" pitchFamily="34" charset="0"/>
              </a:rPr>
              <a:t>High obesity rates in </a:t>
            </a:r>
            <a:r>
              <a:rPr lang="en-US" sz="3200" b="1" dirty="0">
                <a:latin typeface="Trebuchet MS" panose="020B0703020202090204" pitchFamily="34" charset="0"/>
              </a:rPr>
              <a:t>New Brunswick</a:t>
            </a:r>
          </a:p>
        </p:txBody>
      </p:sp>
      <p:sp>
        <p:nvSpPr>
          <p:cNvPr id="6" name="Content Placeholder 2">
            <a:extLst>
              <a:ext uri="{FF2B5EF4-FFF2-40B4-BE49-F238E27FC236}">
                <a16:creationId xmlns:a16="http://schemas.microsoft.com/office/drawing/2014/main" id="{BC64E054-62C0-B005-AEE5-EDCF07BFC266}"/>
              </a:ext>
            </a:extLst>
          </p:cNvPr>
          <p:cNvSpPr txBox="1">
            <a:spLocks/>
          </p:cNvSpPr>
          <p:nvPr/>
        </p:nvSpPr>
        <p:spPr>
          <a:xfrm>
            <a:off x="838200" y="5291932"/>
            <a:ext cx="10146030" cy="12009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Trebuchet MS" panose="020B0703020202090204" pitchFamily="34" charset="0"/>
              </a:rPr>
              <a:t>Evidence of sex differences in food intake under chronic stress but what about </a:t>
            </a:r>
            <a:r>
              <a:rPr lang="en-US" sz="3200" b="1" dirty="0">
                <a:solidFill>
                  <a:srgbClr val="EB647E"/>
                </a:solidFill>
                <a:latin typeface="Trebuchet MS" panose="020B0703020202090204" pitchFamily="34" charset="0"/>
              </a:rPr>
              <a:t>acute stress</a:t>
            </a:r>
            <a:r>
              <a:rPr lang="en-US" sz="3200" dirty="0">
                <a:latin typeface="Trebuchet MS" panose="020B0703020202090204" pitchFamily="34" charset="0"/>
              </a:rPr>
              <a: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04716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hart with text and dots&#10;&#10;AI-generated content may be incorrect.">
            <a:extLst>
              <a:ext uri="{FF2B5EF4-FFF2-40B4-BE49-F238E27FC236}">
                <a16:creationId xmlns:a16="http://schemas.microsoft.com/office/drawing/2014/main" id="{D1CFD2B1-12E1-3F33-4399-24D4FC778251}"/>
              </a:ext>
            </a:extLst>
          </p:cNvPr>
          <p:cNvPicPr>
            <a:picLocks noChangeAspect="1"/>
          </p:cNvPicPr>
          <p:nvPr/>
        </p:nvPicPr>
        <p:blipFill>
          <a:blip r:embed="rId2"/>
          <a:stretch>
            <a:fillRect/>
          </a:stretch>
        </p:blipFill>
        <p:spPr>
          <a:xfrm>
            <a:off x="1145116" y="757516"/>
            <a:ext cx="9573683" cy="5342967"/>
          </a:xfrm>
          <a:prstGeom prst="rect">
            <a:avLst/>
          </a:prstGeom>
        </p:spPr>
      </p:pic>
      <p:sp>
        <p:nvSpPr>
          <p:cNvPr id="6" name="TextBox 5">
            <a:extLst>
              <a:ext uri="{FF2B5EF4-FFF2-40B4-BE49-F238E27FC236}">
                <a16:creationId xmlns:a16="http://schemas.microsoft.com/office/drawing/2014/main" id="{F13F11C8-DC23-5112-72E0-B08A29886623}"/>
              </a:ext>
            </a:extLst>
          </p:cNvPr>
          <p:cNvSpPr txBox="1"/>
          <p:nvPr/>
        </p:nvSpPr>
        <p:spPr>
          <a:xfrm>
            <a:off x="1473200" y="5570841"/>
            <a:ext cx="2370667"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12 peaks per minute</a:t>
            </a:r>
          </a:p>
        </p:txBody>
      </p:sp>
    </p:spTree>
    <p:extLst>
      <p:ext uri="{BB962C8B-B14F-4D97-AF65-F5344CB8AC3E}">
        <p14:creationId xmlns:p14="http://schemas.microsoft.com/office/powerpoint/2010/main" val="636712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6C32D-285C-8D01-2C9C-ACD22AEA613D}"/>
            </a:ext>
          </a:extLst>
        </p:cNvPr>
        <p:cNvGrpSpPr/>
        <p:nvPr/>
      </p:nvGrpSpPr>
      <p:grpSpPr>
        <a:xfrm>
          <a:off x="0" y="0"/>
          <a:ext cx="0" cy="0"/>
          <a:chOff x="0" y="0"/>
          <a:chExt cx="0" cy="0"/>
        </a:xfrm>
      </p:grpSpPr>
      <p:pic>
        <p:nvPicPr>
          <p:cNvPr id="4" name="Picture 3" descr="A graph showing the number of female patients&#10;&#10;AI-generated content may be incorrect.">
            <a:extLst>
              <a:ext uri="{FF2B5EF4-FFF2-40B4-BE49-F238E27FC236}">
                <a16:creationId xmlns:a16="http://schemas.microsoft.com/office/drawing/2014/main" id="{A01F78AF-6275-D296-0405-8F693EC30688}"/>
              </a:ext>
            </a:extLst>
          </p:cNvPr>
          <p:cNvPicPr>
            <a:picLocks noChangeAspect="1"/>
          </p:cNvPicPr>
          <p:nvPr/>
        </p:nvPicPr>
        <p:blipFill>
          <a:blip r:embed="rId2"/>
          <a:stretch>
            <a:fillRect/>
          </a:stretch>
        </p:blipFill>
        <p:spPr>
          <a:xfrm>
            <a:off x="1313824" y="829735"/>
            <a:ext cx="9424792" cy="5300134"/>
          </a:xfrm>
          <a:prstGeom prst="rect">
            <a:avLst/>
          </a:prstGeom>
        </p:spPr>
      </p:pic>
      <p:sp>
        <p:nvSpPr>
          <p:cNvPr id="5" name="TextBox 4">
            <a:extLst>
              <a:ext uri="{FF2B5EF4-FFF2-40B4-BE49-F238E27FC236}">
                <a16:creationId xmlns:a16="http://schemas.microsoft.com/office/drawing/2014/main" id="{94E54260-FCA8-6746-C124-EE63B1ECCE71}"/>
              </a:ext>
            </a:extLst>
          </p:cNvPr>
          <p:cNvSpPr txBox="1"/>
          <p:nvPr/>
        </p:nvSpPr>
        <p:spPr>
          <a:xfrm>
            <a:off x="1473200" y="5570841"/>
            <a:ext cx="2760133" cy="646331"/>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12 peaks per minute are averaged per minute</a:t>
            </a:r>
          </a:p>
        </p:txBody>
      </p:sp>
    </p:spTree>
    <p:extLst>
      <p:ext uri="{BB962C8B-B14F-4D97-AF65-F5344CB8AC3E}">
        <p14:creationId xmlns:p14="http://schemas.microsoft.com/office/powerpoint/2010/main" val="2513602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FB16E-8803-DA68-BB9E-3C53BB5F7D24}"/>
            </a:ext>
          </a:extLst>
        </p:cNvPr>
        <p:cNvGrpSpPr/>
        <p:nvPr/>
      </p:nvGrpSpPr>
      <p:grpSpPr>
        <a:xfrm>
          <a:off x="0" y="0"/>
          <a:ext cx="0" cy="0"/>
          <a:chOff x="0" y="0"/>
          <a:chExt cx="0" cy="0"/>
        </a:xfrm>
      </p:grpSpPr>
      <p:pic>
        <p:nvPicPr>
          <p:cNvPr id="10" name="Picture 9" descr="A graph with dots and lines&#10;&#10;AI-generated content may be incorrect.">
            <a:extLst>
              <a:ext uri="{FF2B5EF4-FFF2-40B4-BE49-F238E27FC236}">
                <a16:creationId xmlns:a16="http://schemas.microsoft.com/office/drawing/2014/main" id="{7A88EC40-F673-C61F-D79D-42406795ECD2}"/>
              </a:ext>
            </a:extLst>
          </p:cNvPr>
          <p:cNvPicPr>
            <a:picLocks noChangeAspect="1"/>
          </p:cNvPicPr>
          <p:nvPr/>
        </p:nvPicPr>
        <p:blipFill>
          <a:blip r:embed="rId2"/>
          <a:srcRect b="11640"/>
          <a:stretch>
            <a:fillRect/>
          </a:stretch>
        </p:blipFill>
        <p:spPr>
          <a:xfrm>
            <a:off x="1473200" y="557367"/>
            <a:ext cx="8455516" cy="5336639"/>
          </a:xfrm>
          <a:prstGeom prst="rect">
            <a:avLst/>
          </a:prstGeom>
        </p:spPr>
      </p:pic>
      <p:sp>
        <p:nvSpPr>
          <p:cNvPr id="3" name="TextBox 2">
            <a:extLst>
              <a:ext uri="{FF2B5EF4-FFF2-40B4-BE49-F238E27FC236}">
                <a16:creationId xmlns:a16="http://schemas.microsoft.com/office/drawing/2014/main" id="{D510FCFB-F056-26BC-2729-210A63AF4383}"/>
              </a:ext>
            </a:extLst>
          </p:cNvPr>
          <p:cNvSpPr txBox="1"/>
          <p:nvPr/>
        </p:nvSpPr>
        <p:spPr>
          <a:xfrm>
            <a:off x="1473200" y="5570841"/>
            <a:ext cx="2760133" cy="646331"/>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Cells are averaged and presented with SE </a:t>
            </a:r>
          </a:p>
        </p:txBody>
      </p:sp>
    </p:spTree>
    <p:extLst>
      <p:ext uri="{BB962C8B-B14F-4D97-AF65-F5344CB8AC3E}">
        <p14:creationId xmlns:p14="http://schemas.microsoft.com/office/powerpoint/2010/main" val="1167786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B52CD-4C90-CCBE-6114-1ACAD4E07D6C}"/>
            </a:ext>
          </a:extLst>
        </p:cNvPr>
        <p:cNvGrpSpPr/>
        <p:nvPr/>
      </p:nvGrpSpPr>
      <p:grpSpPr>
        <a:xfrm>
          <a:off x="0" y="0"/>
          <a:ext cx="0" cy="0"/>
          <a:chOff x="0" y="0"/>
          <a:chExt cx="0" cy="0"/>
        </a:xfrm>
      </p:grpSpPr>
      <p:pic>
        <p:nvPicPr>
          <p:cNvPr id="10" name="Picture 9" descr="A graph with dots and lines&#10;&#10;AI-generated content may be incorrect.">
            <a:extLst>
              <a:ext uri="{FF2B5EF4-FFF2-40B4-BE49-F238E27FC236}">
                <a16:creationId xmlns:a16="http://schemas.microsoft.com/office/drawing/2014/main" id="{1A89E218-1048-DF1E-1B82-DA4F8F928C1C}"/>
              </a:ext>
            </a:extLst>
          </p:cNvPr>
          <p:cNvPicPr>
            <a:picLocks noChangeAspect="1"/>
          </p:cNvPicPr>
          <p:nvPr/>
        </p:nvPicPr>
        <p:blipFill>
          <a:blip r:embed="rId2"/>
          <a:srcRect r="66928" b="11640"/>
          <a:stretch>
            <a:fillRect/>
          </a:stretch>
        </p:blipFill>
        <p:spPr>
          <a:xfrm>
            <a:off x="1153599" y="309638"/>
            <a:ext cx="3269111" cy="6238723"/>
          </a:xfrm>
          <a:prstGeom prst="rect">
            <a:avLst/>
          </a:prstGeom>
        </p:spPr>
      </p:pic>
      <p:sp>
        <p:nvSpPr>
          <p:cNvPr id="2" name="Rectangle 1">
            <a:extLst>
              <a:ext uri="{FF2B5EF4-FFF2-40B4-BE49-F238E27FC236}">
                <a16:creationId xmlns:a16="http://schemas.microsoft.com/office/drawing/2014/main" id="{72D7DA61-2CEE-276E-A9A2-C2312091BFF4}"/>
              </a:ext>
            </a:extLst>
          </p:cNvPr>
          <p:cNvSpPr/>
          <p:nvPr/>
        </p:nvSpPr>
        <p:spPr>
          <a:xfrm>
            <a:off x="3360487" y="1662912"/>
            <a:ext cx="1104834" cy="12468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DD7987C-9F55-1FE2-D720-3D61D445F619}"/>
              </a:ext>
            </a:extLst>
          </p:cNvPr>
          <p:cNvSpPr/>
          <p:nvPr/>
        </p:nvSpPr>
        <p:spPr>
          <a:xfrm>
            <a:off x="3070395" y="4502460"/>
            <a:ext cx="2000568" cy="4531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098DC0F-F80C-C013-BF1D-F4F3483E0B51}"/>
              </a:ext>
            </a:extLst>
          </p:cNvPr>
          <p:cNvSpPr/>
          <p:nvPr/>
        </p:nvSpPr>
        <p:spPr>
          <a:xfrm>
            <a:off x="4343505" y="3088236"/>
            <a:ext cx="2000568" cy="4531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52E81FFE-55D2-7DA4-014C-07692FAAE3AE}"/>
              </a:ext>
            </a:extLst>
          </p:cNvPr>
          <p:cNvSpPr txBox="1">
            <a:spLocks/>
          </p:cNvSpPr>
          <p:nvPr/>
        </p:nvSpPr>
        <p:spPr>
          <a:xfrm>
            <a:off x="5747657" y="1949741"/>
            <a:ext cx="572793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latin typeface="Trebuchet MS" panose="020B0703020202090204" pitchFamily="34" charset="0"/>
              </a:rPr>
              <a:t>Amplitude is normalized to the 5-minute baseline period </a:t>
            </a:r>
          </a:p>
          <a:p>
            <a:pPr marL="0" indent="0">
              <a:buFont typeface="Arial" panose="020B0604020202020204" pitchFamily="34" charset="0"/>
              <a:buNone/>
            </a:pPr>
            <a:endParaRPr lang="en-US" sz="3200" dirty="0">
              <a:latin typeface="Trebuchet MS" panose="020B0703020202090204" pitchFamily="34" charset="0"/>
            </a:endParaRPr>
          </a:p>
        </p:txBody>
      </p:sp>
    </p:spTree>
    <p:extLst>
      <p:ext uri="{BB962C8B-B14F-4D97-AF65-F5344CB8AC3E}">
        <p14:creationId xmlns:p14="http://schemas.microsoft.com/office/powerpoint/2010/main" val="3631436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9DCBE-2123-691E-010C-CD4C282408DF}"/>
            </a:ext>
          </a:extLst>
        </p:cNvPr>
        <p:cNvGrpSpPr/>
        <p:nvPr/>
      </p:nvGrpSpPr>
      <p:grpSpPr>
        <a:xfrm>
          <a:off x="0" y="0"/>
          <a:ext cx="0" cy="0"/>
          <a:chOff x="0" y="0"/>
          <a:chExt cx="0" cy="0"/>
        </a:xfrm>
      </p:grpSpPr>
      <p:pic>
        <p:nvPicPr>
          <p:cNvPr id="10" name="Picture 9" descr="A graph with dots and lines&#10;&#10;AI-generated content may be incorrect.">
            <a:extLst>
              <a:ext uri="{FF2B5EF4-FFF2-40B4-BE49-F238E27FC236}">
                <a16:creationId xmlns:a16="http://schemas.microsoft.com/office/drawing/2014/main" id="{0A75C263-AD0D-D1CF-D102-31F7CD8F0AAC}"/>
              </a:ext>
            </a:extLst>
          </p:cNvPr>
          <p:cNvPicPr>
            <a:picLocks noChangeAspect="1"/>
          </p:cNvPicPr>
          <p:nvPr/>
        </p:nvPicPr>
        <p:blipFill>
          <a:blip r:embed="rId2"/>
          <a:srcRect r="66103" b="11640"/>
          <a:stretch>
            <a:fillRect/>
          </a:stretch>
        </p:blipFill>
        <p:spPr>
          <a:xfrm>
            <a:off x="1153599" y="309638"/>
            <a:ext cx="3350668" cy="6238723"/>
          </a:xfrm>
          <a:prstGeom prst="rect">
            <a:avLst/>
          </a:prstGeom>
        </p:spPr>
      </p:pic>
      <p:sp>
        <p:nvSpPr>
          <p:cNvPr id="2" name="Rectangle 1">
            <a:extLst>
              <a:ext uri="{FF2B5EF4-FFF2-40B4-BE49-F238E27FC236}">
                <a16:creationId xmlns:a16="http://schemas.microsoft.com/office/drawing/2014/main" id="{104F4BD3-6982-FCE9-D786-921980FD0966}"/>
              </a:ext>
            </a:extLst>
          </p:cNvPr>
          <p:cNvSpPr/>
          <p:nvPr/>
        </p:nvSpPr>
        <p:spPr>
          <a:xfrm>
            <a:off x="3064933" y="4368800"/>
            <a:ext cx="2179322" cy="6067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CEA94EA-CB0E-25B6-77B4-9265BE0953AA}"/>
              </a:ext>
            </a:extLst>
          </p:cNvPr>
          <p:cNvSpPr/>
          <p:nvPr/>
        </p:nvSpPr>
        <p:spPr>
          <a:xfrm>
            <a:off x="4276319" y="2611162"/>
            <a:ext cx="685148" cy="45377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F5B1665E-B98C-F193-23EC-9D86F646FF43}"/>
              </a:ext>
            </a:extLst>
          </p:cNvPr>
          <p:cNvSpPr txBox="1">
            <a:spLocks/>
          </p:cNvSpPr>
          <p:nvPr/>
        </p:nvSpPr>
        <p:spPr>
          <a:xfrm>
            <a:off x="5752198" y="1949741"/>
            <a:ext cx="57233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latin typeface="Trebuchet MS" panose="020B0703020202090204" pitchFamily="34" charset="0"/>
              </a:rPr>
              <a:t>High Frequency Stimulation: </a:t>
            </a:r>
            <a:r>
              <a:rPr lang="en-US" dirty="0">
                <a:latin typeface="Trebuchet MS" panose="020B0703020202090204" pitchFamily="34" charset="0"/>
              </a:rPr>
              <a:t>100 Hz for 4 seconds, twice, 20 seconds apart</a:t>
            </a:r>
          </a:p>
          <a:p>
            <a:pPr marL="0" indent="0">
              <a:buFont typeface="Arial" panose="020B0604020202020204" pitchFamily="34" charset="0"/>
              <a:buNone/>
            </a:pPr>
            <a:endParaRPr lang="en-US" sz="3200" dirty="0">
              <a:latin typeface="Trebuchet MS" panose="020B0703020202090204" pitchFamily="34" charset="0"/>
            </a:endParaRPr>
          </a:p>
          <a:p>
            <a:pPr marL="0" indent="0">
              <a:buFont typeface="Arial" panose="020B0604020202020204" pitchFamily="34" charset="0"/>
              <a:buNone/>
            </a:pPr>
            <a:r>
              <a:rPr lang="en-US" sz="3200" dirty="0">
                <a:latin typeface="Trebuchet MS" panose="020B0703020202090204" pitchFamily="34" charset="0"/>
              </a:rPr>
              <a:t>Allows for observation of long-lasting changes </a:t>
            </a:r>
          </a:p>
        </p:txBody>
      </p:sp>
    </p:spTree>
    <p:extLst>
      <p:ext uri="{BB962C8B-B14F-4D97-AF65-F5344CB8AC3E}">
        <p14:creationId xmlns:p14="http://schemas.microsoft.com/office/powerpoint/2010/main" val="2507231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B2F41-7E5F-5C62-104A-74AB6A619F31}"/>
            </a:ext>
          </a:extLst>
        </p:cNvPr>
        <p:cNvGrpSpPr/>
        <p:nvPr/>
      </p:nvGrpSpPr>
      <p:grpSpPr>
        <a:xfrm>
          <a:off x="0" y="0"/>
          <a:ext cx="0" cy="0"/>
          <a:chOff x="0" y="0"/>
          <a:chExt cx="0" cy="0"/>
        </a:xfrm>
      </p:grpSpPr>
      <p:pic>
        <p:nvPicPr>
          <p:cNvPr id="10" name="Picture 9" descr="A graph with dots and lines&#10;&#10;AI-generated content may be incorrect.">
            <a:extLst>
              <a:ext uri="{FF2B5EF4-FFF2-40B4-BE49-F238E27FC236}">
                <a16:creationId xmlns:a16="http://schemas.microsoft.com/office/drawing/2014/main" id="{FE5353E0-5A49-8AF3-932A-F2A353327875}"/>
              </a:ext>
            </a:extLst>
          </p:cNvPr>
          <p:cNvPicPr>
            <a:picLocks noChangeAspect="1"/>
          </p:cNvPicPr>
          <p:nvPr/>
        </p:nvPicPr>
        <p:blipFill>
          <a:blip r:embed="rId2"/>
          <a:srcRect b="11640"/>
          <a:stretch>
            <a:fillRect/>
          </a:stretch>
        </p:blipFill>
        <p:spPr>
          <a:xfrm>
            <a:off x="1153599" y="309638"/>
            <a:ext cx="9884802" cy="6238723"/>
          </a:xfrm>
          <a:prstGeom prst="rect">
            <a:avLst/>
          </a:prstGeom>
        </p:spPr>
      </p:pic>
      <p:sp>
        <p:nvSpPr>
          <p:cNvPr id="2" name="Content Placeholder 2">
            <a:extLst>
              <a:ext uri="{FF2B5EF4-FFF2-40B4-BE49-F238E27FC236}">
                <a16:creationId xmlns:a16="http://schemas.microsoft.com/office/drawing/2014/main" id="{52982E5B-5DCB-EAB9-1C0B-DE771006ADA0}"/>
              </a:ext>
            </a:extLst>
          </p:cNvPr>
          <p:cNvSpPr txBox="1">
            <a:spLocks/>
          </p:cNvSpPr>
          <p:nvPr/>
        </p:nvSpPr>
        <p:spPr>
          <a:xfrm>
            <a:off x="5554134" y="933742"/>
            <a:ext cx="5727930" cy="979726"/>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latin typeface="Trebuchet MS" panose="020B0703020202090204" pitchFamily="34" charset="0"/>
              </a:rPr>
              <a:t>There is no long-lasting eEPSC amplitude change in naive females</a:t>
            </a:r>
          </a:p>
        </p:txBody>
      </p:sp>
    </p:spTree>
    <p:extLst>
      <p:ext uri="{BB962C8B-B14F-4D97-AF65-F5344CB8AC3E}">
        <p14:creationId xmlns:p14="http://schemas.microsoft.com/office/powerpoint/2010/main" val="530841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1ACDDE1-1C5F-33DE-E7D5-8B0EBF03F773}"/>
              </a:ext>
            </a:extLst>
          </p:cNvPr>
          <p:cNvGrpSpPr/>
          <p:nvPr/>
        </p:nvGrpSpPr>
        <p:grpSpPr>
          <a:xfrm>
            <a:off x="5986381" y="665386"/>
            <a:ext cx="6112276" cy="4739607"/>
            <a:chOff x="5986381" y="665386"/>
            <a:chExt cx="6112276" cy="4739607"/>
          </a:xfrm>
        </p:grpSpPr>
        <p:pic>
          <p:nvPicPr>
            <p:cNvPr id="3" name="Picture 2" descr="A graph with dots and lines&#10;&#10;AI-generated content may be incorrect.">
              <a:extLst>
                <a:ext uri="{FF2B5EF4-FFF2-40B4-BE49-F238E27FC236}">
                  <a16:creationId xmlns:a16="http://schemas.microsoft.com/office/drawing/2014/main" id="{7562FCD6-0940-590A-55A4-CC7A854D8477}"/>
                </a:ext>
              </a:extLst>
            </p:cNvPr>
            <p:cNvPicPr>
              <a:picLocks noChangeAspect="1"/>
            </p:cNvPicPr>
            <p:nvPr/>
          </p:nvPicPr>
          <p:blipFill>
            <a:blip r:embed="rId2"/>
            <a:stretch>
              <a:fillRect/>
            </a:stretch>
          </p:blipFill>
          <p:spPr>
            <a:xfrm>
              <a:off x="5986381" y="1034718"/>
              <a:ext cx="6112276" cy="4370275"/>
            </a:xfrm>
            <a:prstGeom prst="rect">
              <a:avLst/>
            </a:prstGeom>
          </p:spPr>
        </p:pic>
        <p:sp>
          <p:nvSpPr>
            <p:cNvPr id="6" name="TextBox 5">
              <a:extLst>
                <a:ext uri="{FF2B5EF4-FFF2-40B4-BE49-F238E27FC236}">
                  <a16:creationId xmlns:a16="http://schemas.microsoft.com/office/drawing/2014/main" id="{38BCE970-9CC7-4110-352D-F4B702519165}"/>
                </a:ext>
              </a:extLst>
            </p:cNvPr>
            <p:cNvSpPr txBox="1"/>
            <p:nvPr/>
          </p:nvSpPr>
          <p:spPr>
            <a:xfrm>
              <a:off x="7843822" y="665386"/>
              <a:ext cx="3705726" cy="369332"/>
            </a:xfrm>
            <a:prstGeom prst="rect">
              <a:avLst/>
            </a:prstGeom>
            <a:noFill/>
          </p:spPr>
          <p:txBody>
            <a:bodyPr wrap="square" rtlCol="0">
              <a:spAutoFit/>
            </a:bodyPr>
            <a:lstStyle/>
            <a:p>
              <a:pPr algn="ctr"/>
              <a:r>
                <a:rPr lang="en-US" dirty="0">
                  <a:latin typeface="Trebuchet MS" panose="020B0703020202090204" pitchFamily="34" charset="0"/>
                </a:rPr>
                <a:t>Acute Stress + Control Treatment</a:t>
              </a:r>
            </a:p>
          </p:txBody>
        </p:sp>
      </p:grpSp>
      <p:grpSp>
        <p:nvGrpSpPr>
          <p:cNvPr id="2" name="Group 1">
            <a:extLst>
              <a:ext uri="{FF2B5EF4-FFF2-40B4-BE49-F238E27FC236}">
                <a16:creationId xmlns:a16="http://schemas.microsoft.com/office/drawing/2014/main" id="{CBE7E72E-2AF0-8728-20A2-46DD5BC9DA10}"/>
              </a:ext>
            </a:extLst>
          </p:cNvPr>
          <p:cNvGrpSpPr/>
          <p:nvPr/>
        </p:nvGrpSpPr>
        <p:grpSpPr>
          <a:xfrm>
            <a:off x="84224" y="665386"/>
            <a:ext cx="6112275" cy="4739606"/>
            <a:chOff x="84224" y="665386"/>
            <a:chExt cx="6112275" cy="4739606"/>
          </a:xfrm>
        </p:grpSpPr>
        <p:pic>
          <p:nvPicPr>
            <p:cNvPr id="5" name="Picture 4" descr="A graph with dots and lines&#10;&#10;AI-generated content may be incorrect.">
              <a:extLst>
                <a:ext uri="{FF2B5EF4-FFF2-40B4-BE49-F238E27FC236}">
                  <a16:creationId xmlns:a16="http://schemas.microsoft.com/office/drawing/2014/main" id="{2246E274-5240-3826-529E-7520D22D8A23}"/>
                </a:ext>
              </a:extLst>
            </p:cNvPr>
            <p:cNvPicPr>
              <a:picLocks noChangeAspect="1"/>
            </p:cNvPicPr>
            <p:nvPr/>
          </p:nvPicPr>
          <p:blipFill>
            <a:blip r:embed="rId3"/>
            <a:stretch>
              <a:fillRect/>
            </a:stretch>
          </p:blipFill>
          <p:spPr>
            <a:xfrm>
              <a:off x="84224" y="1034718"/>
              <a:ext cx="6112275" cy="4370274"/>
            </a:xfrm>
            <a:prstGeom prst="rect">
              <a:avLst/>
            </a:prstGeom>
          </p:spPr>
        </p:pic>
        <p:sp>
          <p:nvSpPr>
            <p:cNvPr id="7" name="TextBox 6">
              <a:extLst>
                <a:ext uri="{FF2B5EF4-FFF2-40B4-BE49-F238E27FC236}">
                  <a16:creationId xmlns:a16="http://schemas.microsoft.com/office/drawing/2014/main" id="{E0ACB8E1-3ED1-ED50-BFF5-1E2F075CE3B5}"/>
                </a:ext>
              </a:extLst>
            </p:cNvPr>
            <p:cNvSpPr txBox="1"/>
            <p:nvPr/>
          </p:nvSpPr>
          <p:spPr>
            <a:xfrm>
              <a:off x="1731547" y="665386"/>
              <a:ext cx="3705726" cy="369332"/>
            </a:xfrm>
            <a:prstGeom prst="rect">
              <a:avLst/>
            </a:prstGeom>
            <a:noFill/>
          </p:spPr>
          <p:txBody>
            <a:bodyPr wrap="square" rtlCol="0">
              <a:spAutoFit/>
            </a:bodyPr>
            <a:lstStyle/>
            <a:p>
              <a:pPr algn="ctr"/>
              <a:r>
                <a:rPr lang="en-US" dirty="0">
                  <a:latin typeface="Trebuchet MS" panose="020B0703020202090204" pitchFamily="34" charset="0"/>
                </a:rPr>
                <a:t>Naïve + Control Treatment</a:t>
              </a:r>
            </a:p>
          </p:txBody>
        </p:sp>
      </p:grpSp>
      <p:sp>
        <p:nvSpPr>
          <p:cNvPr id="8" name="TextBox 7">
            <a:extLst>
              <a:ext uri="{FF2B5EF4-FFF2-40B4-BE49-F238E27FC236}">
                <a16:creationId xmlns:a16="http://schemas.microsoft.com/office/drawing/2014/main" id="{334D5AF6-1251-FEFD-750A-0BDFACCC7C74}"/>
              </a:ext>
            </a:extLst>
          </p:cNvPr>
          <p:cNvSpPr txBox="1"/>
          <p:nvPr/>
        </p:nvSpPr>
        <p:spPr>
          <a:xfrm>
            <a:off x="2346828" y="5407783"/>
            <a:ext cx="7279105" cy="830997"/>
          </a:xfrm>
          <a:prstGeom prst="rect">
            <a:avLst/>
          </a:prstGeom>
          <a:noFill/>
        </p:spPr>
        <p:txBody>
          <a:bodyPr wrap="square" rtlCol="0">
            <a:spAutoFit/>
          </a:bodyPr>
          <a:lstStyle/>
          <a:p>
            <a:pPr algn="ctr"/>
            <a:r>
              <a:rPr lang="en-US" sz="2400" b="1" dirty="0">
                <a:solidFill>
                  <a:srgbClr val="EB647E"/>
                </a:solidFill>
                <a:latin typeface="Trebuchet MS" panose="020B0703020202090204" pitchFamily="34" charset="0"/>
              </a:rPr>
              <a:t>Acute stress </a:t>
            </a:r>
            <a:r>
              <a:rPr lang="en-US" sz="2400" dirty="0">
                <a:latin typeface="Trebuchet MS" panose="020B0703020202090204" pitchFamily="34" charset="0"/>
              </a:rPr>
              <a:t>decreases evoked excitatory current amplitude after HFS</a:t>
            </a:r>
          </a:p>
        </p:txBody>
      </p:sp>
    </p:spTree>
    <p:extLst>
      <p:ext uri="{BB962C8B-B14F-4D97-AF65-F5344CB8AC3E}">
        <p14:creationId xmlns:p14="http://schemas.microsoft.com/office/powerpoint/2010/main" val="1986017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AE80B-32DB-DE88-E9AA-B6CFD7AE75B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CDB9C8B-B576-379D-143C-D8A52FDA29B4}"/>
              </a:ext>
            </a:extLst>
          </p:cNvPr>
          <p:cNvPicPr>
            <a:picLocks noChangeAspect="1"/>
          </p:cNvPicPr>
          <p:nvPr/>
        </p:nvPicPr>
        <p:blipFill>
          <a:blip r:embed="rId2"/>
          <a:srcRect/>
          <a:stretch/>
        </p:blipFill>
        <p:spPr>
          <a:xfrm>
            <a:off x="5986381" y="1037613"/>
            <a:ext cx="6112276" cy="4364484"/>
          </a:xfrm>
          <a:prstGeom prst="rect">
            <a:avLst/>
          </a:prstGeom>
        </p:spPr>
      </p:pic>
      <p:sp>
        <p:nvSpPr>
          <p:cNvPr id="6" name="TextBox 5">
            <a:extLst>
              <a:ext uri="{FF2B5EF4-FFF2-40B4-BE49-F238E27FC236}">
                <a16:creationId xmlns:a16="http://schemas.microsoft.com/office/drawing/2014/main" id="{8A60E86B-94D0-49CE-6BCB-93C9A2D6AFDE}"/>
              </a:ext>
            </a:extLst>
          </p:cNvPr>
          <p:cNvSpPr txBox="1"/>
          <p:nvPr/>
        </p:nvSpPr>
        <p:spPr>
          <a:xfrm>
            <a:off x="7535333" y="665386"/>
            <a:ext cx="4014215" cy="369332"/>
          </a:xfrm>
          <a:prstGeom prst="rect">
            <a:avLst/>
          </a:prstGeom>
          <a:noFill/>
        </p:spPr>
        <p:txBody>
          <a:bodyPr wrap="square" rtlCol="0">
            <a:spAutoFit/>
          </a:bodyPr>
          <a:lstStyle/>
          <a:p>
            <a:pPr algn="ctr"/>
            <a:r>
              <a:rPr lang="en-US" dirty="0">
                <a:latin typeface="Trebuchet MS" panose="020B0703020202090204" pitchFamily="34" charset="0"/>
              </a:rPr>
              <a:t>Repeated Stress + Control Treatment</a:t>
            </a:r>
          </a:p>
        </p:txBody>
      </p:sp>
      <p:pic>
        <p:nvPicPr>
          <p:cNvPr id="5" name="Picture 4" descr="A graph with dots and lines&#10;&#10;AI-generated content may be incorrect.">
            <a:extLst>
              <a:ext uri="{FF2B5EF4-FFF2-40B4-BE49-F238E27FC236}">
                <a16:creationId xmlns:a16="http://schemas.microsoft.com/office/drawing/2014/main" id="{C8EBAF2F-696D-E592-A271-C56398CF066F}"/>
              </a:ext>
            </a:extLst>
          </p:cNvPr>
          <p:cNvPicPr>
            <a:picLocks noChangeAspect="1"/>
          </p:cNvPicPr>
          <p:nvPr/>
        </p:nvPicPr>
        <p:blipFill>
          <a:blip r:embed="rId3"/>
          <a:stretch>
            <a:fillRect/>
          </a:stretch>
        </p:blipFill>
        <p:spPr>
          <a:xfrm>
            <a:off x="84224" y="1034718"/>
            <a:ext cx="6112275" cy="4370274"/>
          </a:xfrm>
          <a:prstGeom prst="rect">
            <a:avLst/>
          </a:prstGeom>
        </p:spPr>
      </p:pic>
      <p:sp>
        <p:nvSpPr>
          <p:cNvPr id="7" name="TextBox 6">
            <a:extLst>
              <a:ext uri="{FF2B5EF4-FFF2-40B4-BE49-F238E27FC236}">
                <a16:creationId xmlns:a16="http://schemas.microsoft.com/office/drawing/2014/main" id="{DC3FE07F-72B6-B0AF-E256-E859E177AE0C}"/>
              </a:ext>
            </a:extLst>
          </p:cNvPr>
          <p:cNvSpPr txBox="1"/>
          <p:nvPr/>
        </p:nvSpPr>
        <p:spPr>
          <a:xfrm>
            <a:off x="1731547" y="665386"/>
            <a:ext cx="3705726" cy="369332"/>
          </a:xfrm>
          <a:prstGeom prst="rect">
            <a:avLst/>
          </a:prstGeom>
          <a:noFill/>
        </p:spPr>
        <p:txBody>
          <a:bodyPr wrap="square" rtlCol="0">
            <a:spAutoFit/>
          </a:bodyPr>
          <a:lstStyle/>
          <a:p>
            <a:pPr algn="ctr"/>
            <a:r>
              <a:rPr lang="en-US" dirty="0">
                <a:latin typeface="Trebuchet MS" panose="020B0703020202090204" pitchFamily="34" charset="0"/>
              </a:rPr>
              <a:t>Naïve + Control Treatment</a:t>
            </a:r>
          </a:p>
        </p:txBody>
      </p:sp>
      <p:sp>
        <p:nvSpPr>
          <p:cNvPr id="8" name="TextBox 7">
            <a:extLst>
              <a:ext uri="{FF2B5EF4-FFF2-40B4-BE49-F238E27FC236}">
                <a16:creationId xmlns:a16="http://schemas.microsoft.com/office/drawing/2014/main" id="{BEA47405-81FB-0E14-BD47-64464C5031BD}"/>
              </a:ext>
            </a:extLst>
          </p:cNvPr>
          <p:cNvSpPr txBox="1"/>
          <p:nvPr/>
        </p:nvSpPr>
        <p:spPr>
          <a:xfrm>
            <a:off x="2346828" y="5407783"/>
            <a:ext cx="7279105" cy="830997"/>
          </a:xfrm>
          <a:prstGeom prst="rect">
            <a:avLst/>
          </a:prstGeom>
          <a:noFill/>
        </p:spPr>
        <p:txBody>
          <a:bodyPr wrap="square" rtlCol="0">
            <a:spAutoFit/>
          </a:bodyPr>
          <a:lstStyle/>
          <a:p>
            <a:pPr algn="ctr"/>
            <a:r>
              <a:rPr lang="en-US" sz="2400" b="1" dirty="0">
                <a:solidFill>
                  <a:srgbClr val="005B96"/>
                </a:solidFill>
                <a:latin typeface="Trebuchet MS" panose="020B0703020202090204" pitchFamily="34" charset="0"/>
              </a:rPr>
              <a:t>Repeated stress </a:t>
            </a:r>
            <a:r>
              <a:rPr lang="en-US" sz="2400" dirty="0">
                <a:latin typeface="Trebuchet MS" panose="020B0703020202090204" pitchFamily="34" charset="0"/>
              </a:rPr>
              <a:t>does not significantly change evoked excitatory current amplitude after HFS</a:t>
            </a:r>
          </a:p>
        </p:txBody>
      </p:sp>
    </p:spTree>
    <p:extLst>
      <p:ext uri="{BB962C8B-B14F-4D97-AF65-F5344CB8AC3E}">
        <p14:creationId xmlns:p14="http://schemas.microsoft.com/office/powerpoint/2010/main" val="854768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0ACEB-CBF6-BFD7-A68D-75FBA018E13B}"/>
              </a:ext>
            </a:extLst>
          </p:cNvPr>
          <p:cNvSpPr>
            <a:spLocks noGrp="1"/>
          </p:cNvSpPr>
          <p:nvPr>
            <p:ph type="ctrTitle"/>
          </p:nvPr>
        </p:nvSpPr>
        <p:spPr>
          <a:xfrm>
            <a:off x="471112" y="1122362"/>
            <a:ext cx="7805117" cy="5089751"/>
          </a:xfrm>
        </p:spPr>
        <p:txBody>
          <a:bodyPr anchor="ctr">
            <a:normAutofit/>
          </a:bodyPr>
          <a:lstStyle/>
          <a:p>
            <a:r>
              <a:rPr lang="en-US" sz="5400" dirty="0">
                <a:latin typeface="Trebuchet MS" panose="020B0703020202090204" pitchFamily="34" charset="0"/>
              </a:rPr>
              <a:t>Why does</a:t>
            </a:r>
            <a:r>
              <a:rPr lang="en-US" sz="5400" b="1" dirty="0">
                <a:solidFill>
                  <a:srgbClr val="EB647E"/>
                </a:solidFill>
                <a:latin typeface="Trebuchet MS" panose="020B0703020202090204" pitchFamily="34" charset="0"/>
              </a:rPr>
              <a:t> acute stress</a:t>
            </a:r>
            <a:r>
              <a:rPr lang="en-US" sz="5400" dirty="0">
                <a:latin typeface="Trebuchet MS" panose="020B0703020202090204" pitchFamily="34" charset="0"/>
              </a:rPr>
              <a:t> decrease the strength of glutamate synapses?</a:t>
            </a:r>
            <a:endParaRPr lang="en-US" sz="5400" dirty="0"/>
          </a:p>
        </p:txBody>
      </p:sp>
      <p:pic>
        <p:nvPicPr>
          <p:cNvPr id="3" name="Picture 2" descr="A close-up of a person's underwear&#10;&#10;AI-generated content may be incorrect.">
            <a:extLst>
              <a:ext uri="{FF2B5EF4-FFF2-40B4-BE49-F238E27FC236}">
                <a16:creationId xmlns:a16="http://schemas.microsoft.com/office/drawing/2014/main" id="{859D618B-EE7D-2379-B210-F3EF93DBA7DD}"/>
              </a:ext>
            </a:extLst>
          </p:cNvPr>
          <p:cNvPicPr>
            <a:picLocks noChangeAspect="1"/>
          </p:cNvPicPr>
          <p:nvPr/>
        </p:nvPicPr>
        <p:blipFill>
          <a:blip r:embed="rId3"/>
          <a:srcRect l="17125" t="17489" r="7286" b="16512"/>
          <a:stretch>
            <a:fillRect/>
          </a:stretch>
        </p:blipFill>
        <p:spPr>
          <a:xfrm>
            <a:off x="8508457" y="1833"/>
            <a:ext cx="3557206" cy="6856167"/>
          </a:xfrm>
          <a:prstGeom prst="rect">
            <a:avLst/>
          </a:prstGeom>
        </p:spPr>
      </p:pic>
    </p:spTree>
    <p:extLst>
      <p:ext uri="{BB962C8B-B14F-4D97-AF65-F5344CB8AC3E}">
        <p14:creationId xmlns:p14="http://schemas.microsoft.com/office/powerpoint/2010/main" val="1372874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52D33C-B622-DA5A-5874-55495DDD6983}"/>
              </a:ext>
            </a:extLst>
          </p:cNvPr>
          <p:cNvSpPr txBox="1"/>
          <p:nvPr/>
        </p:nvSpPr>
        <p:spPr>
          <a:xfrm>
            <a:off x="2222105" y="5543787"/>
            <a:ext cx="7747790" cy="830997"/>
          </a:xfrm>
          <a:prstGeom prst="rect">
            <a:avLst/>
          </a:prstGeom>
          <a:noFill/>
        </p:spPr>
        <p:txBody>
          <a:bodyPr wrap="square" rtlCol="0">
            <a:spAutoFit/>
          </a:bodyPr>
          <a:lstStyle/>
          <a:p>
            <a:pPr algn="ctr"/>
            <a:r>
              <a:rPr lang="en-US" sz="2400" b="1" dirty="0">
                <a:solidFill>
                  <a:srgbClr val="EB647E"/>
                </a:solidFill>
                <a:latin typeface="Trebuchet MS" panose="020B0703020202090204" pitchFamily="34" charset="0"/>
              </a:rPr>
              <a:t>Acute stress </a:t>
            </a:r>
            <a:r>
              <a:rPr lang="en-US" sz="2400" dirty="0">
                <a:latin typeface="Trebuchet MS" panose="020B0703020202090204" pitchFamily="34" charset="0"/>
              </a:rPr>
              <a:t>presynaptically decreases the probability of presynaptic glutamate release after HFS</a:t>
            </a:r>
            <a:endParaRPr lang="en-US" sz="2400" dirty="0">
              <a:solidFill>
                <a:srgbClr val="EB647E"/>
              </a:solidFill>
              <a:latin typeface="Trebuchet MS" panose="020B0703020202090204" pitchFamily="34" charset="0"/>
            </a:endParaRPr>
          </a:p>
        </p:txBody>
      </p:sp>
      <p:grpSp>
        <p:nvGrpSpPr>
          <p:cNvPr id="10" name="Group 9">
            <a:extLst>
              <a:ext uri="{FF2B5EF4-FFF2-40B4-BE49-F238E27FC236}">
                <a16:creationId xmlns:a16="http://schemas.microsoft.com/office/drawing/2014/main" id="{45433934-55DC-E94F-0ADE-21F91300E06D}"/>
              </a:ext>
            </a:extLst>
          </p:cNvPr>
          <p:cNvGrpSpPr>
            <a:grpSpLocks noChangeAspect="1"/>
          </p:cNvGrpSpPr>
          <p:nvPr/>
        </p:nvGrpSpPr>
        <p:grpSpPr>
          <a:xfrm>
            <a:off x="160296" y="1203184"/>
            <a:ext cx="11871406" cy="4240122"/>
            <a:chOff x="-256334" y="6858000"/>
            <a:chExt cx="14273584" cy="5098111"/>
          </a:xfrm>
        </p:grpSpPr>
        <p:pic>
          <p:nvPicPr>
            <p:cNvPr id="4" name="Picture 3" descr="A graph of a number of individuals&#10;&#10;AI-generated content may be incorrect.">
              <a:extLst>
                <a:ext uri="{FF2B5EF4-FFF2-40B4-BE49-F238E27FC236}">
                  <a16:creationId xmlns:a16="http://schemas.microsoft.com/office/drawing/2014/main" id="{B1A24D7C-712A-8A62-A236-9DEC0CC7F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34" y="6858000"/>
              <a:ext cx="7137356" cy="5098111"/>
            </a:xfrm>
            <a:prstGeom prst="rect">
              <a:avLst/>
            </a:prstGeom>
          </p:spPr>
        </p:pic>
        <p:pic>
          <p:nvPicPr>
            <p:cNvPr id="7" name="Picture 6" descr="A graph of a line&#10;&#10;AI-generated content may be incorrect.">
              <a:extLst>
                <a:ext uri="{FF2B5EF4-FFF2-40B4-BE49-F238E27FC236}">
                  <a16:creationId xmlns:a16="http://schemas.microsoft.com/office/drawing/2014/main" id="{DE6BEDFB-1BBE-52A9-FBFF-F7021C3B2A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0555" y="6858000"/>
              <a:ext cx="7136695" cy="5097639"/>
            </a:xfrm>
            <a:prstGeom prst="rect">
              <a:avLst/>
            </a:prstGeom>
          </p:spPr>
        </p:pic>
      </p:grpSp>
      <p:sp>
        <p:nvSpPr>
          <p:cNvPr id="11" name="TextBox 10">
            <a:extLst>
              <a:ext uri="{FF2B5EF4-FFF2-40B4-BE49-F238E27FC236}">
                <a16:creationId xmlns:a16="http://schemas.microsoft.com/office/drawing/2014/main" id="{636C57BE-5C00-3FBF-CF9A-78D4EF3C9BE5}"/>
              </a:ext>
            </a:extLst>
          </p:cNvPr>
          <p:cNvSpPr txBox="1"/>
          <p:nvPr/>
        </p:nvSpPr>
        <p:spPr>
          <a:xfrm>
            <a:off x="7485005" y="732978"/>
            <a:ext cx="3705726" cy="369332"/>
          </a:xfrm>
          <a:prstGeom prst="rect">
            <a:avLst/>
          </a:prstGeom>
          <a:noFill/>
        </p:spPr>
        <p:txBody>
          <a:bodyPr wrap="square" rtlCol="0">
            <a:spAutoFit/>
          </a:bodyPr>
          <a:lstStyle/>
          <a:p>
            <a:pPr algn="ctr"/>
            <a:r>
              <a:rPr lang="en-US" dirty="0">
                <a:latin typeface="Trebuchet MS" panose="020B0703020202090204" pitchFamily="34" charset="0"/>
              </a:rPr>
              <a:t>Acute Stress + Control Treatment</a:t>
            </a:r>
          </a:p>
        </p:txBody>
      </p:sp>
      <p:sp>
        <p:nvSpPr>
          <p:cNvPr id="12" name="TextBox 11">
            <a:extLst>
              <a:ext uri="{FF2B5EF4-FFF2-40B4-BE49-F238E27FC236}">
                <a16:creationId xmlns:a16="http://schemas.microsoft.com/office/drawing/2014/main" id="{B362F563-D22A-CBFB-87ED-9870356FB261}"/>
              </a:ext>
            </a:extLst>
          </p:cNvPr>
          <p:cNvSpPr txBox="1"/>
          <p:nvPr/>
        </p:nvSpPr>
        <p:spPr>
          <a:xfrm>
            <a:off x="1465990" y="732978"/>
            <a:ext cx="3705726" cy="369332"/>
          </a:xfrm>
          <a:prstGeom prst="rect">
            <a:avLst/>
          </a:prstGeom>
          <a:noFill/>
        </p:spPr>
        <p:txBody>
          <a:bodyPr wrap="square" rtlCol="0">
            <a:spAutoFit/>
          </a:bodyPr>
          <a:lstStyle/>
          <a:p>
            <a:pPr algn="ctr"/>
            <a:r>
              <a:rPr lang="en-US" dirty="0">
                <a:latin typeface="Trebuchet MS" panose="020B0703020202090204" pitchFamily="34" charset="0"/>
              </a:rPr>
              <a:t>Naïve + Control Treatment</a:t>
            </a:r>
          </a:p>
        </p:txBody>
      </p:sp>
    </p:spTree>
    <p:extLst>
      <p:ext uri="{BB962C8B-B14F-4D97-AF65-F5344CB8AC3E}">
        <p14:creationId xmlns:p14="http://schemas.microsoft.com/office/powerpoint/2010/main" val="3176065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E2DA7-5930-88E3-EBDA-F84FD6C295B9}"/>
            </a:ext>
          </a:extLst>
        </p:cNvPr>
        <p:cNvGrpSpPr/>
        <p:nvPr/>
      </p:nvGrpSpPr>
      <p:grpSpPr>
        <a:xfrm>
          <a:off x="0" y="0"/>
          <a:ext cx="0" cy="0"/>
          <a:chOff x="0" y="0"/>
          <a:chExt cx="0" cy="0"/>
        </a:xfrm>
      </p:grpSpPr>
      <p:sp>
        <p:nvSpPr>
          <p:cNvPr id="22" name="Down Arrow Callout 21">
            <a:extLst>
              <a:ext uri="{FF2B5EF4-FFF2-40B4-BE49-F238E27FC236}">
                <a16:creationId xmlns:a16="http://schemas.microsoft.com/office/drawing/2014/main" id="{D94A6A63-FF2B-D56F-CE9D-129D41A1470C}"/>
              </a:ext>
            </a:extLst>
          </p:cNvPr>
          <p:cNvSpPr/>
          <p:nvPr/>
        </p:nvSpPr>
        <p:spPr>
          <a:xfrm>
            <a:off x="7897926" y="344663"/>
            <a:ext cx="3378506" cy="2170323"/>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latin typeface="Trebuchet MS" panose="020B0703020202090204" pitchFamily="34" charset="0"/>
              </a:rPr>
              <a:t>Hypothalamic-Pituitary-Adrenal Axis</a:t>
            </a:r>
          </a:p>
        </p:txBody>
      </p:sp>
      <p:sp>
        <p:nvSpPr>
          <p:cNvPr id="27" name="Rectangle 26">
            <a:extLst>
              <a:ext uri="{FF2B5EF4-FFF2-40B4-BE49-F238E27FC236}">
                <a16:creationId xmlns:a16="http://schemas.microsoft.com/office/drawing/2014/main" id="{ABFFCD61-D4AD-6530-82C3-03BD3678734F}"/>
              </a:ext>
            </a:extLst>
          </p:cNvPr>
          <p:cNvSpPr/>
          <p:nvPr/>
        </p:nvSpPr>
        <p:spPr>
          <a:xfrm>
            <a:off x="7897926" y="5131943"/>
            <a:ext cx="3378506" cy="727114"/>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Cortisol ↑ appetite</a:t>
            </a:r>
          </a:p>
        </p:txBody>
      </p:sp>
      <p:sp>
        <p:nvSpPr>
          <p:cNvPr id="3" name="Down Arrow Callout 2">
            <a:extLst>
              <a:ext uri="{FF2B5EF4-FFF2-40B4-BE49-F238E27FC236}">
                <a16:creationId xmlns:a16="http://schemas.microsoft.com/office/drawing/2014/main" id="{C80929C4-BC23-0B82-AFCB-4725E847E4F2}"/>
              </a:ext>
            </a:extLst>
          </p:cNvPr>
          <p:cNvSpPr/>
          <p:nvPr/>
        </p:nvSpPr>
        <p:spPr>
          <a:xfrm>
            <a:off x="7897927" y="2642135"/>
            <a:ext cx="3378505" cy="1117755"/>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CRH ↓ appetite</a:t>
            </a:r>
          </a:p>
        </p:txBody>
      </p:sp>
      <p:sp>
        <p:nvSpPr>
          <p:cNvPr id="4" name="Down Arrow Callout 3">
            <a:extLst>
              <a:ext uri="{FF2B5EF4-FFF2-40B4-BE49-F238E27FC236}">
                <a16:creationId xmlns:a16="http://schemas.microsoft.com/office/drawing/2014/main" id="{0D25369F-E170-464B-F912-529A3AA092BF}"/>
              </a:ext>
            </a:extLst>
          </p:cNvPr>
          <p:cNvSpPr/>
          <p:nvPr/>
        </p:nvSpPr>
        <p:spPr>
          <a:xfrm>
            <a:off x="7897926" y="3887039"/>
            <a:ext cx="3378505" cy="1117755"/>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ACTH</a:t>
            </a:r>
          </a:p>
        </p:txBody>
      </p:sp>
      <p:sp>
        <p:nvSpPr>
          <p:cNvPr id="14" name="Right Arrow Callout 13">
            <a:extLst>
              <a:ext uri="{FF2B5EF4-FFF2-40B4-BE49-F238E27FC236}">
                <a16:creationId xmlns:a16="http://schemas.microsoft.com/office/drawing/2014/main" id="{42E22D1D-C935-A2A8-1FB2-38870FC48B0D}"/>
              </a:ext>
            </a:extLst>
          </p:cNvPr>
          <p:cNvSpPr/>
          <p:nvPr/>
        </p:nvSpPr>
        <p:spPr>
          <a:xfrm>
            <a:off x="3463992" y="2342863"/>
            <a:ext cx="4196661" cy="1244904"/>
          </a:xfrm>
          <a:prstGeom prst="rightArrowCallout">
            <a:avLst>
              <a:gd name="adj1" fmla="val 25000"/>
              <a:gd name="adj2" fmla="val 25000"/>
              <a:gd name="adj3" fmla="val 25000"/>
              <a:gd name="adj4" fmla="val 80728"/>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Norepinephrine ↓ appetite</a:t>
            </a:r>
          </a:p>
          <a:p>
            <a:pPr algn="ctr"/>
            <a:endParaRPr lang="en-US" sz="2000" dirty="0">
              <a:latin typeface="Trebuchet MS" panose="020B0703020202090204" pitchFamily="34" charset="0"/>
            </a:endParaRPr>
          </a:p>
          <a:p>
            <a:pPr algn="ctr"/>
            <a:r>
              <a:rPr lang="en-US" sz="2000" dirty="0">
                <a:latin typeface="Trebuchet MS" panose="020B0703020202090204" pitchFamily="34" charset="0"/>
              </a:rPr>
              <a:t>Epinephrine ↓ appetite</a:t>
            </a:r>
          </a:p>
        </p:txBody>
      </p:sp>
      <p:sp>
        <p:nvSpPr>
          <p:cNvPr id="15" name="Right Arrow Callout 14">
            <a:extLst>
              <a:ext uri="{FF2B5EF4-FFF2-40B4-BE49-F238E27FC236}">
                <a16:creationId xmlns:a16="http://schemas.microsoft.com/office/drawing/2014/main" id="{6E306973-7803-63C2-ACEE-670BCCCF82AC}"/>
              </a:ext>
            </a:extLst>
          </p:cNvPr>
          <p:cNvSpPr/>
          <p:nvPr/>
        </p:nvSpPr>
        <p:spPr>
          <a:xfrm>
            <a:off x="338671" y="2034389"/>
            <a:ext cx="2938847" cy="1861852"/>
          </a:xfrm>
          <a:prstGeom prst="rightArrowCallout">
            <a:avLst>
              <a:gd name="adj1" fmla="val 21362"/>
              <a:gd name="adj2" fmla="val 25000"/>
              <a:gd name="adj3" fmla="val 25000"/>
              <a:gd name="adj4" fmla="val 76886"/>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latin typeface="Trebuchet MS" panose="020B0703020202090204" pitchFamily="34" charset="0"/>
              </a:rPr>
              <a:t>Sympathetic </a:t>
            </a:r>
          </a:p>
          <a:p>
            <a:pPr algn="ctr"/>
            <a:r>
              <a:rPr lang="en-US" sz="2700" dirty="0">
                <a:latin typeface="Trebuchet MS" panose="020B0703020202090204" pitchFamily="34" charset="0"/>
              </a:rPr>
              <a:t>Nervous </a:t>
            </a:r>
          </a:p>
          <a:p>
            <a:pPr algn="ctr"/>
            <a:r>
              <a:rPr lang="en-US" sz="2700" dirty="0">
                <a:latin typeface="Trebuchet MS" panose="020B0703020202090204" pitchFamily="34" charset="0"/>
              </a:rPr>
              <a:t>System</a:t>
            </a:r>
            <a:endParaRPr lang="en-US" sz="2700" dirty="0"/>
          </a:p>
        </p:txBody>
      </p:sp>
      <p:cxnSp>
        <p:nvCxnSpPr>
          <p:cNvPr id="5" name="Straight Connector 4">
            <a:extLst>
              <a:ext uri="{FF2B5EF4-FFF2-40B4-BE49-F238E27FC236}">
                <a16:creationId xmlns:a16="http://schemas.microsoft.com/office/drawing/2014/main" id="{7CD64CA3-4D81-29C8-AEA9-7587ABDC394D}"/>
              </a:ext>
            </a:extLst>
          </p:cNvPr>
          <p:cNvCxnSpPr>
            <a:cxnSpLocks/>
            <a:stCxn id="27" idx="3"/>
          </p:cNvCxnSpPr>
          <p:nvPr/>
        </p:nvCxnSpPr>
        <p:spPr>
          <a:xfrm>
            <a:off x="11276432" y="5495500"/>
            <a:ext cx="44601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8596F34-8D90-ECE6-8C88-23E7A3B9D375}"/>
              </a:ext>
            </a:extLst>
          </p:cNvPr>
          <p:cNvCxnSpPr>
            <a:cxnSpLocks/>
          </p:cNvCxnSpPr>
          <p:nvPr/>
        </p:nvCxnSpPr>
        <p:spPr>
          <a:xfrm>
            <a:off x="11698369" y="4235665"/>
            <a:ext cx="0" cy="125983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331B7CA-34C5-19B5-DCF9-DB16F9736260}"/>
              </a:ext>
            </a:extLst>
          </p:cNvPr>
          <p:cNvCxnSpPr>
            <a:cxnSpLocks/>
          </p:cNvCxnSpPr>
          <p:nvPr/>
        </p:nvCxnSpPr>
        <p:spPr>
          <a:xfrm>
            <a:off x="11409405" y="4235665"/>
            <a:ext cx="30775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233FB98-0622-2E87-84E9-EEA8BD7636E2}"/>
              </a:ext>
            </a:extLst>
          </p:cNvPr>
          <p:cNvCxnSpPr>
            <a:cxnSpLocks/>
          </p:cNvCxnSpPr>
          <p:nvPr/>
        </p:nvCxnSpPr>
        <p:spPr>
          <a:xfrm flipV="1">
            <a:off x="11401237" y="4137694"/>
            <a:ext cx="0" cy="20620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3FEFE70-5508-A7CB-7026-3C76E38CD5EA}"/>
              </a:ext>
            </a:extLst>
          </p:cNvPr>
          <p:cNvCxnSpPr>
            <a:cxnSpLocks/>
          </p:cNvCxnSpPr>
          <p:nvPr/>
        </p:nvCxnSpPr>
        <p:spPr>
          <a:xfrm>
            <a:off x="11252358" y="5704171"/>
            <a:ext cx="67001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7E6A0DF-9CF7-B913-68DB-D8BB7C70B948}"/>
              </a:ext>
            </a:extLst>
          </p:cNvPr>
          <p:cNvCxnSpPr>
            <a:cxnSpLocks/>
          </p:cNvCxnSpPr>
          <p:nvPr/>
        </p:nvCxnSpPr>
        <p:spPr>
          <a:xfrm>
            <a:off x="11894811" y="2926386"/>
            <a:ext cx="0" cy="277778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8A31661-990D-56B7-EC6B-47C6A04EDED4}"/>
              </a:ext>
            </a:extLst>
          </p:cNvPr>
          <p:cNvCxnSpPr>
            <a:cxnSpLocks/>
          </p:cNvCxnSpPr>
          <p:nvPr/>
        </p:nvCxnSpPr>
        <p:spPr>
          <a:xfrm>
            <a:off x="11409405" y="2954206"/>
            <a:ext cx="486668"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6E7F75C-6312-698F-545C-163F5ECC3E96}"/>
              </a:ext>
            </a:extLst>
          </p:cNvPr>
          <p:cNvCxnSpPr>
            <a:cxnSpLocks/>
          </p:cNvCxnSpPr>
          <p:nvPr/>
        </p:nvCxnSpPr>
        <p:spPr>
          <a:xfrm flipV="1">
            <a:off x="11401237" y="2856235"/>
            <a:ext cx="0" cy="20620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5960A4AE-B0DF-4C37-DF30-906DBD64E2AF}"/>
              </a:ext>
            </a:extLst>
          </p:cNvPr>
          <p:cNvSpPr txBox="1"/>
          <p:nvPr/>
        </p:nvSpPr>
        <p:spPr>
          <a:xfrm>
            <a:off x="0" y="605926"/>
            <a:ext cx="7299900" cy="584775"/>
          </a:xfrm>
          <a:prstGeom prst="rect">
            <a:avLst/>
          </a:prstGeom>
          <a:noFill/>
        </p:spPr>
        <p:txBody>
          <a:bodyPr wrap="square" rtlCol="0">
            <a:spAutoFit/>
          </a:bodyPr>
          <a:lstStyle/>
          <a:p>
            <a:pPr algn="ctr"/>
            <a:r>
              <a:rPr lang="en-US" sz="3200" b="1" dirty="0">
                <a:latin typeface="Trebuchet MS" panose="020B0703020202090204" pitchFamily="34" charset="0"/>
              </a:rPr>
              <a:t>Acute stress</a:t>
            </a:r>
            <a:endParaRPr lang="en-US" sz="3200" b="1" dirty="0"/>
          </a:p>
        </p:txBody>
      </p:sp>
    </p:spTree>
    <p:extLst>
      <p:ext uri="{BB962C8B-B14F-4D97-AF65-F5344CB8AC3E}">
        <p14:creationId xmlns:p14="http://schemas.microsoft.com/office/powerpoint/2010/main" val="3182306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8A36B-1244-D01B-1AA2-A5EBC67F0B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CBC867-C09F-DD4F-0834-53A84CF396A2}"/>
              </a:ext>
            </a:extLst>
          </p:cNvPr>
          <p:cNvSpPr>
            <a:spLocks noGrp="1"/>
          </p:cNvSpPr>
          <p:nvPr>
            <p:ph type="ctrTitle"/>
          </p:nvPr>
        </p:nvSpPr>
        <p:spPr>
          <a:xfrm>
            <a:off x="1484026" y="1122363"/>
            <a:ext cx="9183974" cy="3946348"/>
          </a:xfrm>
        </p:spPr>
        <p:txBody>
          <a:bodyPr anchor="ctr">
            <a:normAutofit/>
          </a:bodyPr>
          <a:lstStyle/>
          <a:p>
            <a:r>
              <a:rPr lang="en-US" sz="5400" dirty="0">
                <a:latin typeface="Trebuchet MS" panose="020B0703020202090204" pitchFamily="34" charset="0"/>
              </a:rPr>
              <a:t>What is causing the presynaptic decrease in glutamate transmission seen under </a:t>
            </a:r>
            <a:r>
              <a:rPr lang="en-US" sz="5400" b="1" dirty="0">
                <a:solidFill>
                  <a:srgbClr val="EB647E"/>
                </a:solidFill>
                <a:latin typeface="Trebuchet MS" panose="020B0703020202090204" pitchFamily="34" charset="0"/>
              </a:rPr>
              <a:t>acute stress</a:t>
            </a:r>
            <a:r>
              <a:rPr lang="en-US" sz="5400" dirty="0">
                <a:latin typeface="Trebuchet MS" panose="020B0703020202090204" pitchFamily="34" charset="0"/>
              </a:rPr>
              <a:t>? </a:t>
            </a:r>
            <a:endParaRPr lang="en-US" sz="5400" dirty="0"/>
          </a:p>
        </p:txBody>
      </p:sp>
    </p:spTree>
    <p:extLst>
      <p:ext uri="{BB962C8B-B14F-4D97-AF65-F5344CB8AC3E}">
        <p14:creationId xmlns:p14="http://schemas.microsoft.com/office/powerpoint/2010/main" val="1882741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5DDCF0EA-8AD3-7E17-25E7-94E154E220CE}"/>
              </a:ext>
            </a:extLst>
          </p:cNvPr>
          <p:cNvGrpSpPr/>
          <p:nvPr/>
        </p:nvGrpSpPr>
        <p:grpSpPr>
          <a:xfrm>
            <a:off x="329978" y="0"/>
            <a:ext cx="4242574" cy="6858000"/>
            <a:chOff x="4377127" y="0"/>
            <a:chExt cx="4242574" cy="6858000"/>
          </a:xfrm>
        </p:grpSpPr>
        <p:grpSp>
          <p:nvGrpSpPr>
            <p:cNvPr id="46" name="Group 45">
              <a:extLst>
                <a:ext uri="{FF2B5EF4-FFF2-40B4-BE49-F238E27FC236}">
                  <a16:creationId xmlns:a16="http://schemas.microsoft.com/office/drawing/2014/main" id="{D6D64113-3039-41E6-90D5-2CC576F55DEF}"/>
                </a:ext>
              </a:extLst>
            </p:cNvPr>
            <p:cNvGrpSpPr/>
            <p:nvPr/>
          </p:nvGrpSpPr>
          <p:grpSpPr>
            <a:xfrm>
              <a:off x="4377127" y="0"/>
              <a:ext cx="4242574" cy="6858000"/>
              <a:chOff x="4377127" y="0"/>
              <a:chExt cx="4242574" cy="6858000"/>
            </a:xfrm>
          </p:grpSpPr>
          <p:pic>
            <p:nvPicPr>
              <p:cNvPr id="54" name="Picture 53" descr="A diagram of a cell membrane&#10;&#10;AI-generated content may be incorrect.">
                <a:extLst>
                  <a:ext uri="{FF2B5EF4-FFF2-40B4-BE49-F238E27FC236}">
                    <a16:creationId xmlns:a16="http://schemas.microsoft.com/office/drawing/2014/main" id="{AFBE5BB8-AE8D-6505-92BA-9F6957668A23}"/>
                  </a:ext>
                </a:extLst>
              </p:cNvPr>
              <p:cNvPicPr>
                <a:picLocks noChangeAspect="1"/>
              </p:cNvPicPr>
              <p:nvPr/>
            </p:nvPicPr>
            <p:blipFill>
              <a:blip r:embed="rId3"/>
              <a:stretch>
                <a:fillRect/>
              </a:stretch>
            </p:blipFill>
            <p:spPr>
              <a:xfrm>
                <a:off x="4377127" y="0"/>
                <a:ext cx="3745081" cy="6858000"/>
              </a:xfrm>
              <a:prstGeom prst="rect">
                <a:avLst/>
              </a:prstGeom>
            </p:spPr>
          </p:pic>
          <p:grpSp>
            <p:nvGrpSpPr>
              <p:cNvPr id="55" name="Group 54">
                <a:extLst>
                  <a:ext uri="{FF2B5EF4-FFF2-40B4-BE49-F238E27FC236}">
                    <a16:creationId xmlns:a16="http://schemas.microsoft.com/office/drawing/2014/main" id="{71311150-522C-18F9-38F8-F31BC43AE047}"/>
                  </a:ext>
                </a:extLst>
              </p:cNvPr>
              <p:cNvGrpSpPr>
                <a:grpSpLocks noChangeAspect="1"/>
              </p:cNvGrpSpPr>
              <p:nvPr/>
            </p:nvGrpSpPr>
            <p:grpSpPr>
              <a:xfrm rot="5400000">
                <a:off x="7576294" y="3769603"/>
                <a:ext cx="634772" cy="1452042"/>
                <a:chOff x="5453974" y="4980562"/>
                <a:chExt cx="693907" cy="1587313"/>
              </a:xfrm>
            </p:grpSpPr>
            <p:sp>
              <p:nvSpPr>
                <p:cNvPr id="58" name="Block Arc 57">
                  <a:extLst>
                    <a:ext uri="{FF2B5EF4-FFF2-40B4-BE49-F238E27FC236}">
                      <a16:creationId xmlns:a16="http://schemas.microsoft.com/office/drawing/2014/main" id="{0A55B637-7B61-F828-CB64-793B84A53E14}"/>
                    </a:ext>
                  </a:extLst>
                </p:cNvPr>
                <p:cNvSpPr/>
                <p:nvPr/>
              </p:nvSpPr>
              <p:spPr>
                <a:xfrm rot="10800000">
                  <a:off x="5453974" y="4980562"/>
                  <a:ext cx="693907" cy="862519"/>
                </a:xfrm>
                <a:prstGeom prst="blockArc">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898AA3D1-6FE3-BA0C-1DA5-5119E7AC05E3}"/>
                    </a:ext>
                  </a:extLst>
                </p:cNvPr>
                <p:cNvSpPr/>
                <p:nvPr/>
              </p:nvSpPr>
              <p:spPr>
                <a:xfrm>
                  <a:off x="5713378" y="5705357"/>
                  <a:ext cx="175098" cy="862518"/>
                </a:xfrm>
                <a:prstGeom prst="rect">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Oval 55">
                <a:extLst>
                  <a:ext uri="{FF2B5EF4-FFF2-40B4-BE49-F238E27FC236}">
                    <a16:creationId xmlns:a16="http://schemas.microsoft.com/office/drawing/2014/main" id="{7C5DECEF-4E82-247B-5D67-DB24CC3FA322}"/>
                  </a:ext>
                </a:extLst>
              </p:cNvPr>
              <p:cNvSpPr/>
              <p:nvPr/>
            </p:nvSpPr>
            <p:spPr>
              <a:xfrm>
                <a:off x="8068725" y="4399078"/>
                <a:ext cx="201486" cy="198809"/>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Up Arrow 56">
                <a:extLst>
                  <a:ext uri="{FF2B5EF4-FFF2-40B4-BE49-F238E27FC236}">
                    <a16:creationId xmlns:a16="http://schemas.microsoft.com/office/drawing/2014/main" id="{82B10E96-18A7-7BD5-D867-4E1F49E84F8A}"/>
                  </a:ext>
                </a:extLst>
              </p:cNvPr>
              <p:cNvSpPr/>
              <p:nvPr/>
            </p:nvSpPr>
            <p:spPr>
              <a:xfrm rot="16200000">
                <a:off x="6599581" y="4073138"/>
                <a:ext cx="145142" cy="844970"/>
              </a:xfrm>
              <a:prstGeom prst="upArrow">
                <a:avLst/>
              </a:prstGeom>
              <a:solidFill>
                <a:srgbClr val="C11C84"/>
              </a:solidFill>
              <a:ln>
                <a:solidFill>
                  <a:srgbClr val="C11C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5E290C0C-BE26-CDCB-BE9B-0D076385B0B4}"/>
                </a:ext>
              </a:extLst>
            </p:cNvPr>
            <p:cNvSpPr/>
            <p:nvPr/>
          </p:nvSpPr>
          <p:spPr>
            <a:xfrm>
              <a:off x="5740284" y="4526579"/>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5E2667E-CEEC-22AF-31BC-761FA1C544FA}"/>
                </a:ext>
              </a:extLst>
            </p:cNvPr>
            <p:cNvSpPr/>
            <p:nvPr/>
          </p:nvSpPr>
          <p:spPr>
            <a:xfrm>
              <a:off x="5127013" y="3729118"/>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80F5EA0-510C-A448-65CB-93C5AE009BC3}"/>
                </a:ext>
              </a:extLst>
            </p:cNvPr>
            <p:cNvSpPr/>
            <p:nvPr/>
          </p:nvSpPr>
          <p:spPr>
            <a:xfrm>
              <a:off x="5825395" y="4172244"/>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620A381-46CE-615A-7D94-56B4E5F5F3BC}"/>
                </a:ext>
              </a:extLst>
            </p:cNvPr>
            <p:cNvSpPr/>
            <p:nvPr/>
          </p:nvSpPr>
          <p:spPr>
            <a:xfrm>
              <a:off x="5442078" y="4245433"/>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FC9E8F0-7372-F0A7-1347-AE99CFC968C3}"/>
                </a:ext>
              </a:extLst>
            </p:cNvPr>
            <p:cNvSpPr/>
            <p:nvPr/>
          </p:nvSpPr>
          <p:spPr>
            <a:xfrm>
              <a:off x="5486257" y="3879613"/>
              <a:ext cx="221202" cy="222584"/>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3B9E7C5-6084-3E9A-35BA-415D8AAA92DA}"/>
                </a:ext>
              </a:extLst>
            </p:cNvPr>
            <p:cNvSpPr/>
            <p:nvPr/>
          </p:nvSpPr>
          <p:spPr>
            <a:xfrm>
              <a:off x="4826947" y="3429000"/>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D760851-7C52-0E5B-2C44-65929E08407E}"/>
                </a:ext>
              </a:extLst>
            </p:cNvPr>
            <p:cNvSpPr/>
            <p:nvPr/>
          </p:nvSpPr>
          <p:spPr>
            <a:xfrm>
              <a:off x="4580197" y="3065992"/>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1017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73540-1CD1-3C70-2EDE-1B8E2EFBAC40}"/>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50B68181-E8C4-A139-5B6A-D11B3B7CC965}"/>
              </a:ext>
            </a:extLst>
          </p:cNvPr>
          <p:cNvGrpSpPr/>
          <p:nvPr/>
        </p:nvGrpSpPr>
        <p:grpSpPr>
          <a:xfrm>
            <a:off x="329978" y="0"/>
            <a:ext cx="4242574" cy="6858000"/>
            <a:chOff x="4377127" y="0"/>
            <a:chExt cx="4242574" cy="6858000"/>
          </a:xfrm>
        </p:grpSpPr>
        <p:grpSp>
          <p:nvGrpSpPr>
            <p:cNvPr id="46" name="Group 45">
              <a:extLst>
                <a:ext uri="{FF2B5EF4-FFF2-40B4-BE49-F238E27FC236}">
                  <a16:creationId xmlns:a16="http://schemas.microsoft.com/office/drawing/2014/main" id="{A9BB8C9E-AB98-EC9A-FF1D-68E471439EFF}"/>
                </a:ext>
              </a:extLst>
            </p:cNvPr>
            <p:cNvGrpSpPr/>
            <p:nvPr/>
          </p:nvGrpSpPr>
          <p:grpSpPr>
            <a:xfrm>
              <a:off x="4377127" y="0"/>
              <a:ext cx="4242574" cy="6858000"/>
              <a:chOff x="4377127" y="0"/>
              <a:chExt cx="4242574" cy="6858000"/>
            </a:xfrm>
          </p:grpSpPr>
          <p:pic>
            <p:nvPicPr>
              <p:cNvPr id="54" name="Picture 53" descr="A diagram of a cell membrane&#10;&#10;AI-generated content may be incorrect.">
                <a:extLst>
                  <a:ext uri="{FF2B5EF4-FFF2-40B4-BE49-F238E27FC236}">
                    <a16:creationId xmlns:a16="http://schemas.microsoft.com/office/drawing/2014/main" id="{70FD3811-42D1-A6BB-D37A-B8FB8764881F}"/>
                  </a:ext>
                </a:extLst>
              </p:cNvPr>
              <p:cNvPicPr>
                <a:picLocks noChangeAspect="1"/>
              </p:cNvPicPr>
              <p:nvPr/>
            </p:nvPicPr>
            <p:blipFill>
              <a:blip r:embed="rId3"/>
              <a:stretch>
                <a:fillRect/>
              </a:stretch>
            </p:blipFill>
            <p:spPr>
              <a:xfrm>
                <a:off x="4377127" y="0"/>
                <a:ext cx="3745081" cy="6858000"/>
              </a:xfrm>
              <a:prstGeom prst="rect">
                <a:avLst/>
              </a:prstGeom>
            </p:spPr>
          </p:pic>
          <p:grpSp>
            <p:nvGrpSpPr>
              <p:cNvPr id="55" name="Group 54">
                <a:extLst>
                  <a:ext uri="{FF2B5EF4-FFF2-40B4-BE49-F238E27FC236}">
                    <a16:creationId xmlns:a16="http://schemas.microsoft.com/office/drawing/2014/main" id="{1D334FA1-2892-C747-7F41-C49355BDF748}"/>
                  </a:ext>
                </a:extLst>
              </p:cNvPr>
              <p:cNvGrpSpPr>
                <a:grpSpLocks noChangeAspect="1"/>
              </p:cNvGrpSpPr>
              <p:nvPr/>
            </p:nvGrpSpPr>
            <p:grpSpPr>
              <a:xfrm rot="5400000">
                <a:off x="7576294" y="3769603"/>
                <a:ext cx="634772" cy="1452042"/>
                <a:chOff x="5453974" y="4980562"/>
                <a:chExt cx="693907" cy="1587313"/>
              </a:xfrm>
            </p:grpSpPr>
            <p:sp>
              <p:nvSpPr>
                <p:cNvPr id="58" name="Block Arc 57">
                  <a:extLst>
                    <a:ext uri="{FF2B5EF4-FFF2-40B4-BE49-F238E27FC236}">
                      <a16:creationId xmlns:a16="http://schemas.microsoft.com/office/drawing/2014/main" id="{C9D42307-983D-EE41-9634-F6A7E6E1DEAF}"/>
                    </a:ext>
                  </a:extLst>
                </p:cNvPr>
                <p:cNvSpPr/>
                <p:nvPr/>
              </p:nvSpPr>
              <p:spPr>
                <a:xfrm rot="10800000">
                  <a:off x="5453974" y="4980562"/>
                  <a:ext cx="693907" cy="862519"/>
                </a:xfrm>
                <a:prstGeom prst="blockArc">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C91CB4A1-24CB-745B-E80B-80E88E40CBC4}"/>
                    </a:ext>
                  </a:extLst>
                </p:cNvPr>
                <p:cNvSpPr/>
                <p:nvPr/>
              </p:nvSpPr>
              <p:spPr>
                <a:xfrm>
                  <a:off x="5713378" y="5705357"/>
                  <a:ext cx="175098" cy="862518"/>
                </a:xfrm>
                <a:prstGeom prst="rect">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Oval 55">
                <a:extLst>
                  <a:ext uri="{FF2B5EF4-FFF2-40B4-BE49-F238E27FC236}">
                    <a16:creationId xmlns:a16="http://schemas.microsoft.com/office/drawing/2014/main" id="{ACAC3DE9-DBB5-5E4E-8E0A-A449849FE74E}"/>
                  </a:ext>
                </a:extLst>
              </p:cNvPr>
              <p:cNvSpPr/>
              <p:nvPr/>
            </p:nvSpPr>
            <p:spPr>
              <a:xfrm>
                <a:off x="8068725" y="4399078"/>
                <a:ext cx="201486" cy="198809"/>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Up Arrow 56">
                <a:extLst>
                  <a:ext uri="{FF2B5EF4-FFF2-40B4-BE49-F238E27FC236}">
                    <a16:creationId xmlns:a16="http://schemas.microsoft.com/office/drawing/2014/main" id="{B5F7A220-9E51-3FE6-4C7E-FAEC2AF8FA0B}"/>
                  </a:ext>
                </a:extLst>
              </p:cNvPr>
              <p:cNvSpPr/>
              <p:nvPr/>
            </p:nvSpPr>
            <p:spPr>
              <a:xfrm rot="16200000">
                <a:off x="6599581" y="4073138"/>
                <a:ext cx="145142" cy="844970"/>
              </a:xfrm>
              <a:prstGeom prst="upArrow">
                <a:avLst/>
              </a:prstGeom>
              <a:solidFill>
                <a:srgbClr val="C11C84"/>
              </a:solidFill>
              <a:ln>
                <a:solidFill>
                  <a:srgbClr val="C11C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C73DB86B-103B-C9D0-3A28-74816E619F26}"/>
                </a:ext>
              </a:extLst>
            </p:cNvPr>
            <p:cNvSpPr/>
            <p:nvPr/>
          </p:nvSpPr>
          <p:spPr>
            <a:xfrm>
              <a:off x="5740284" y="4526579"/>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3EA1F9F-8145-9D50-9C04-D6B45169B72A}"/>
                </a:ext>
              </a:extLst>
            </p:cNvPr>
            <p:cNvSpPr/>
            <p:nvPr/>
          </p:nvSpPr>
          <p:spPr>
            <a:xfrm>
              <a:off x="5127013" y="3729118"/>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E716099-3B98-BCCA-FB1F-27723A7B70EA}"/>
                </a:ext>
              </a:extLst>
            </p:cNvPr>
            <p:cNvSpPr/>
            <p:nvPr/>
          </p:nvSpPr>
          <p:spPr>
            <a:xfrm>
              <a:off x="5825395" y="4172244"/>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6FEB62D8-FADF-E96E-6F47-82466DF2D22B}"/>
                </a:ext>
              </a:extLst>
            </p:cNvPr>
            <p:cNvSpPr/>
            <p:nvPr/>
          </p:nvSpPr>
          <p:spPr>
            <a:xfrm>
              <a:off x="5442078" y="4245433"/>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590A44D-6E1F-DBE5-44FB-1D29DE55C3AA}"/>
                </a:ext>
              </a:extLst>
            </p:cNvPr>
            <p:cNvSpPr/>
            <p:nvPr/>
          </p:nvSpPr>
          <p:spPr>
            <a:xfrm>
              <a:off x="5486257" y="3879613"/>
              <a:ext cx="221202" cy="222584"/>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7BC19AF-ACE9-1A5C-1258-9FE48A7A0D1D}"/>
                </a:ext>
              </a:extLst>
            </p:cNvPr>
            <p:cNvSpPr/>
            <p:nvPr/>
          </p:nvSpPr>
          <p:spPr>
            <a:xfrm>
              <a:off x="4826947" y="3429000"/>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A237B58-DA22-6B97-F799-C90AA5DFEE3F}"/>
                </a:ext>
              </a:extLst>
            </p:cNvPr>
            <p:cNvSpPr/>
            <p:nvPr/>
          </p:nvSpPr>
          <p:spPr>
            <a:xfrm>
              <a:off x="4580197" y="3065992"/>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8EA8E267-ABA6-B3B8-3540-E43D0D893B5E}"/>
              </a:ext>
            </a:extLst>
          </p:cNvPr>
          <p:cNvSpPr txBox="1"/>
          <p:nvPr/>
        </p:nvSpPr>
        <p:spPr>
          <a:xfrm>
            <a:off x="4461102" y="4176206"/>
            <a:ext cx="6386469" cy="461665"/>
          </a:xfrm>
          <a:prstGeom prst="rect">
            <a:avLst/>
          </a:prstGeom>
          <a:noFill/>
        </p:spPr>
        <p:txBody>
          <a:bodyPr wrap="square" rtlCol="0">
            <a:spAutoFit/>
          </a:bodyPr>
          <a:lstStyle/>
          <a:p>
            <a:pPr algn="ctr"/>
            <a:r>
              <a:rPr lang="en-US" sz="2400" dirty="0">
                <a:latin typeface="Trebuchet MS" panose="020B0703020202090204" pitchFamily="34" charset="0"/>
              </a:rPr>
              <a:t>1. </a:t>
            </a:r>
            <a:r>
              <a:rPr lang="en-US" sz="2400" dirty="0">
                <a:solidFill>
                  <a:schemeClr val="accent6"/>
                </a:solidFill>
                <a:latin typeface="Trebuchet MS" panose="020B0703020202090204" pitchFamily="34" charset="0"/>
              </a:rPr>
              <a:t>Cortisol</a:t>
            </a:r>
            <a:r>
              <a:rPr lang="en-US" sz="2400" dirty="0">
                <a:latin typeface="Trebuchet MS" panose="020B0703020202090204" pitchFamily="34" charset="0"/>
              </a:rPr>
              <a:t> binds to </a:t>
            </a:r>
            <a:r>
              <a:rPr lang="en-US" sz="2400" b="1" dirty="0">
                <a:solidFill>
                  <a:srgbClr val="EB647E"/>
                </a:solidFill>
                <a:latin typeface="Trebuchet MS" panose="020B0703020202090204" pitchFamily="34" charset="0"/>
              </a:rPr>
              <a:t>glucocorticoid receptors</a:t>
            </a:r>
          </a:p>
        </p:txBody>
      </p:sp>
    </p:spTree>
    <p:extLst>
      <p:ext uri="{BB962C8B-B14F-4D97-AF65-F5344CB8AC3E}">
        <p14:creationId xmlns:p14="http://schemas.microsoft.com/office/powerpoint/2010/main" val="3247637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70E60-37E4-6A59-C8F6-04A850B1483C}"/>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857B94F1-3F3C-A0E1-281A-D08F9A63C0DB}"/>
              </a:ext>
            </a:extLst>
          </p:cNvPr>
          <p:cNvGrpSpPr/>
          <p:nvPr/>
        </p:nvGrpSpPr>
        <p:grpSpPr>
          <a:xfrm>
            <a:off x="329978" y="0"/>
            <a:ext cx="4242574" cy="6858000"/>
            <a:chOff x="4377127" y="0"/>
            <a:chExt cx="4242574" cy="6858000"/>
          </a:xfrm>
        </p:grpSpPr>
        <p:grpSp>
          <p:nvGrpSpPr>
            <p:cNvPr id="46" name="Group 45">
              <a:extLst>
                <a:ext uri="{FF2B5EF4-FFF2-40B4-BE49-F238E27FC236}">
                  <a16:creationId xmlns:a16="http://schemas.microsoft.com/office/drawing/2014/main" id="{4BF7C1DB-7026-ED56-53DB-2BAB9794813E}"/>
                </a:ext>
              </a:extLst>
            </p:cNvPr>
            <p:cNvGrpSpPr/>
            <p:nvPr/>
          </p:nvGrpSpPr>
          <p:grpSpPr>
            <a:xfrm>
              <a:off x="4377127" y="0"/>
              <a:ext cx="4242574" cy="6858000"/>
              <a:chOff x="4377127" y="0"/>
              <a:chExt cx="4242574" cy="6858000"/>
            </a:xfrm>
          </p:grpSpPr>
          <p:pic>
            <p:nvPicPr>
              <p:cNvPr id="54" name="Picture 53" descr="A diagram of a cell membrane&#10;&#10;AI-generated content may be incorrect.">
                <a:extLst>
                  <a:ext uri="{FF2B5EF4-FFF2-40B4-BE49-F238E27FC236}">
                    <a16:creationId xmlns:a16="http://schemas.microsoft.com/office/drawing/2014/main" id="{1E3D71A0-4356-9E75-3772-342DDA07BF43}"/>
                  </a:ext>
                </a:extLst>
              </p:cNvPr>
              <p:cNvPicPr>
                <a:picLocks noChangeAspect="1"/>
              </p:cNvPicPr>
              <p:nvPr/>
            </p:nvPicPr>
            <p:blipFill>
              <a:blip r:embed="rId3"/>
              <a:stretch>
                <a:fillRect/>
              </a:stretch>
            </p:blipFill>
            <p:spPr>
              <a:xfrm>
                <a:off x="4377127" y="0"/>
                <a:ext cx="3745081" cy="6858000"/>
              </a:xfrm>
              <a:prstGeom prst="rect">
                <a:avLst/>
              </a:prstGeom>
            </p:spPr>
          </p:pic>
          <p:grpSp>
            <p:nvGrpSpPr>
              <p:cNvPr id="55" name="Group 54">
                <a:extLst>
                  <a:ext uri="{FF2B5EF4-FFF2-40B4-BE49-F238E27FC236}">
                    <a16:creationId xmlns:a16="http://schemas.microsoft.com/office/drawing/2014/main" id="{980A4413-223D-DA4E-7E89-F959CFAFC9DF}"/>
                  </a:ext>
                </a:extLst>
              </p:cNvPr>
              <p:cNvGrpSpPr>
                <a:grpSpLocks noChangeAspect="1"/>
              </p:cNvGrpSpPr>
              <p:nvPr/>
            </p:nvGrpSpPr>
            <p:grpSpPr>
              <a:xfrm rot="5400000">
                <a:off x="7576294" y="3769603"/>
                <a:ext cx="634772" cy="1452042"/>
                <a:chOff x="5453974" y="4980562"/>
                <a:chExt cx="693907" cy="1587313"/>
              </a:xfrm>
            </p:grpSpPr>
            <p:sp>
              <p:nvSpPr>
                <p:cNvPr id="58" name="Block Arc 57">
                  <a:extLst>
                    <a:ext uri="{FF2B5EF4-FFF2-40B4-BE49-F238E27FC236}">
                      <a16:creationId xmlns:a16="http://schemas.microsoft.com/office/drawing/2014/main" id="{DE526F30-5C26-D061-FD0D-24A5111BF381}"/>
                    </a:ext>
                  </a:extLst>
                </p:cNvPr>
                <p:cNvSpPr/>
                <p:nvPr/>
              </p:nvSpPr>
              <p:spPr>
                <a:xfrm rot="10800000">
                  <a:off x="5453974" y="4980562"/>
                  <a:ext cx="693907" cy="862519"/>
                </a:xfrm>
                <a:prstGeom prst="blockArc">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E9147E0F-B42E-0B64-292A-C52088EAD2C6}"/>
                    </a:ext>
                  </a:extLst>
                </p:cNvPr>
                <p:cNvSpPr/>
                <p:nvPr/>
              </p:nvSpPr>
              <p:spPr>
                <a:xfrm>
                  <a:off x="5713378" y="5705357"/>
                  <a:ext cx="175098" cy="862518"/>
                </a:xfrm>
                <a:prstGeom prst="rect">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Oval 55">
                <a:extLst>
                  <a:ext uri="{FF2B5EF4-FFF2-40B4-BE49-F238E27FC236}">
                    <a16:creationId xmlns:a16="http://schemas.microsoft.com/office/drawing/2014/main" id="{C3A17053-D2C1-D93A-D2BA-4AD25AE6CB73}"/>
                  </a:ext>
                </a:extLst>
              </p:cNvPr>
              <p:cNvSpPr/>
              <p:nvPr/>
            </p:nvSpPr>
            <p:spPr>
              <a:xfrm>
                <a:off x="8068725" y="4399078"/>
                <a:ext cx="201486" cy="198809"/>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Up Arrow 56">
                <a:extLst>
                  <a:ext uri="{FF2B5EF4-FFF2-40B4-BE49-F238E27FC236}">
                    <a16:creationId xmlns:a16="http://schemas.microsoft.com/office/drawing/2014/main" id="{852B2402-2499-C78E-11F0-C3C5ED30A42C}"/>
                  </a:ext>
                </a:extLst>
              </p:cNvPr>
              <p:cNvSpPr/>
              <p:nvPr/>
            </p:nvSpPr>
            <p:spPr>
              <a:xfrm rot="16200000">
                <a:off x="6599581" y="4073138"/>
                <a:ext cx="145142" cy="844970"/>
              </a:xfrm>
              <a:prstGeom prst="upArrow">
                <a:avLst/>
              </a:prstGeom>
              <a:solidFill>
                <a:srgbClr val="C11C84"/>
              </a:solidFill>
              <a:ln>
                <a:solidFill>
                  <a:srgbClr val="C11C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C2295809-AA6E-7B2B-94DB-B80B7143D054}"/>
                </a:ext>
              </a:extLst>
            </p:cNvPr>
            <p:cNvSpPr/>
            <p:nvPr/>
          </p:nvSpPr>
          <p:spPr>
            <a:xfrm>
              <a:off x="5740284" y="4526579"/>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6DE332A-08DD-5446-AC02-6A1D46D33C69}"/>
                </a:ext>
              </a:extLst>
            </p:cNvPr>
            <p:cNvSpPr/>
            <p:nvPr/>
          </p:nvSpPr>
          <p:spPr>
            <a:xfrm>
              <a:off x="5127013" y="3729118"/>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E3AE363-D251-AD61-CDE2-401CDE14F8AB}"/>
                </a:ext>
              </a:extLst>
            </p:cNvPr>
            <p:cNvSpPr/>
            <p:nvPr/>
          </p:nvSpPr>
          <p:spPr>
            <a:xfrm>
              <a:off x="5825395" y="4172244"/>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A94E4EE-1B39-DC2D-44D0-80B37E219260}"/>
                </a:ext>
              </a:extLst>
            </p:cNvPr>
            <p:cNvSpPr/>
            <p:nvPr/>
          </p:nvSpPr>
          <p:spPr>
            <a:xfrm>
              <a:off x="5442078" y="4245433"/>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CD02A54-163B-26C4-9A15-BD0A999720FF}"/>
                </a:ext>
              </a:extLst>
            </p:cNvPr>
            <p:cNvSpPr/>
            <p:nvPr/>
          </p:nvSpPr>
          <p:spPr>
            <a:xfrm>
              <a:off x="5486257" y="3879613"/>
              <a:ext cx="221202" cy="222584"/>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F465909-8660-99F9-5910-F35488642C0B}"/>
                </a:ext>
              </a:extLst>
            </p:cNvPr>
            <p:cNvSpPr/>
            <p:nvPr/>
          </p:nvSpPr>
          <p:spPr>
            <a:xfrm>
              <a:off x="4826947" y="3429000"/>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A0A7BA8-19EB-0FC1-27B2-6C4976B867AC}"/>
                </a:ext>
              </a:extLst>
            </p:cNvPr>
            <p:cNvSpPr/>
            <p:nvPr/>
          </p:nvSpPr>
          <p:spPr>
            <a:xfrm>
              <a:off x="4580197" y="3065992"/>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C9933FB4-794D-77CA-558C-05C401B5D084}"/>
              </a:ext>
            </a:extLst>
          </p:cNvPr>
          <p:cNvSpPr txBox="1"/>
          <p:nvPr/>
        </p:nvSpPr>
        <p:spPr>
          <a:xfrm>
            <a:off x="4075059" y="3309459"/>
            <a:ext cx="6548514" cy="461665"/>
          </a:xfrm>
          <a:prstGeom prst="rect">
            <a:avLst/>
          </a:prstGeom>
          <a:noFill/>
        </p:spPr>
        <p:txBody>
          <a:bodyPr wrap="square" rtlCol="0">
            <a:spAutoFit/>
          </a:bodyPr>
          <a:lstStyle/>
          <a:p>
            <a:pPr algn="ctr"/>
            <a:r>
              <a:rPr lang="en-US" sz="2400" dirty="0">
                <a:latin typeface="Trebuchet MS" panose="020B0703020202090204" pitchFamily="34" charset="0"/>
              </a:rPr>
              <a:t>2. </a:t>
            </a:r>
            <a:r>
              <a:rPr lang="en-US" sz="2400" dirty="0">
                <a:solidFill>
                  <a:srgbClr val="7030A0"/>
                </a:solidFill>
                <a:latin typeface="Trebuchet MS" panose="020B0703020202090204" pitchFamily="34" charset="0"/>
              </a:rPr>
              <a:t>Endocannabinoid (</a:t>
            </a:r>
            <a:r>
              <a:rPr lang="en-US" sz="2400" dirty="0" err="1">
                <a:solidFill>
                  <a:srgbClr val="7030A0"/>
                </a:solidFill>
                <a:latin typeface="Trebuchet MS" panose="020B0703020202090204" pitchFamily="34" charset="0"/>
              </a:rPr>
              <a:t>eCB</a:t>
            </a:r>
            <a:r>
              <a:rPr lang="en-US" sz="2400" dirty="0">
                <a:solidFill>
                  <a:srgbClr val="7030A0"/>
                </a:solidFill>
                <a:latin typeface="Trebuchet MS" panose="020B0703020202090204" pitchFamily="34" charset="0"/>
              </a:rPr>
              <a:t>)</a:t>
            </a:r>
            <a:r>
              <a:rPr lang="en-US" sz="2400" dirty="0">
                <a:latin typeface="Trebuchet MS" panose="020B0703020202090204" pitchFamily="34" charset="0"/>
              </a:rPr>
              <a:t> synthesis increases</a:t>
            </a:r>
            <a:endParaRPr lang="en-US" sz="2400" b="1" dirty="0">
              <a:latin typeface="Trebuchet MS" panose="020B0703020202090204" pitchFamily="34" charset="0"/>
            </a:endParaRPr>
          </a:p>
        </p:txBody>
      </p:sp>
      <p:sp>
        <p:nvSpPr>
          <p:cNvPr id="14" name="TextBox 13">
            <a:extLst>
              <a:ext uri="{FF2B5EF4-FFF2-40B4-BE49-F238E27FC236}">
                <a16:creationId xmlns:a16="http://schemas.microsoft.com/office/drawing/2014/main" id="{86677EBF-9878-15AE-6DF1-D5F30C5712B4}"/>
              </a:ext>
            </a:extLst>
          </p:cNvPr>
          <p:cNvSpPr txBox="1"/>
          <p:nvPr/>
        </p:nvSpPr>
        <p:spPr>
          <a:xfrm>
            <a:off x="4461102" y="4176206"/>
            <a:ext cx="6386469" cy="461665"/>
          </a:xfrm>
          <a:prstGeom prst="rect">
            <a:avLst/>
          </a:prstGeom>
          <a:noFill/>
        </p:spPr>
        <p:txBody>
          <a:bodyPr wrap="square" rtlCol="0">
            <a:spAutoFit/>
          </a:bodyPr>
          <a:lstStyle/>
          <a:p>
            <a:pPr algn="ctr"/>
            <a:r>
              <a:rPr lang="en-US" sz="2400" dirty="0">
                <a:latin typeface="Trebuchet MS" panose="020B0703020202090204" pitchFamily="34" charset="0"/>
              </a:rPr>
              <a:t>1. </a:t>
            </a:r>
            <a:r>
              <a:rPr lang="en-US" sz="2400" dirty="0">
                <a:solidFill>
                  <a:schemeClr val="accent6"/>
                </a:solidFill>
                <a:latin typeface="Trebuchet MS" panose="020B0703020202090204" pitchFamily="34" charset="0"/>
              </a:rPr>
              <a:t>Cortisol</a:t>
            </a:r>
            <a:r>
              <a:rPr lang="en-US" sz="2400" dirty="0">
                <a:latin typeface="Trebuchet MS" panose="020B0703020202090204" pitchFamily="34" charset="0"/>
              </a:rPr>
              <a:t> binds to </a:t>
            </a:r>
            <a:r>
              <a:rPr lang="en-US" sz="2400" b="1" dirty="0">
                <a:solidFill>
                  <a:srgbClr val="EB647E"/>
                </a:solidFill>
                <a:latin typeface="Trebuchet MS" panose="020B0703020202090204" pitchFamily="34" charset="0"/>
              </a:rPr>
              <a:t>glucocorticoid receptors</a:t>
            </a:r>
          </a:p>
        </p:txBody>
      </p:sp>
    </p:spTree>
    <p:extLst>
      <p:ext uri="{BB962C8B-B14F-4D97-AF65-F5344CB8AC3E}">
        <p14:creationId xmlns:p14="http://schemas.microsoft.com/office/powerpoint/2010/main" val="3354777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82200-12C1-43E4-6A2C-3C8B944EDAE8}"/>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C7490D4E-2F44-EC56-1DAF-680C8276E640}"/>
              </a:ext>
            </a:extLst>
          </p:cNvPr>
          <p:cNvGrpSpPr/>
          <p:nvPr/>
        </p:nvGrpSpPr>
        <p:grpSpPr>
          <a:xfrm>
            <a:off x="329978" y="0"/>
            <a:ext cx="4242574" cy="6858000"/>
            <a:chOff x="4377127" y="0"/>
            <a:chExt cx="4242574" cy="6858000"/>
          </a:xfrm>
        </p:grpSpPr>
        <p:grpSp>
          <p:nvGrpSpPr>
            <p:cNvPr id="46" name="Group 45">
              <a:extLst>
                <a:ext uri="{FF2B5EF4-FFF2-40B4-BE49-F238E27FC236}">
                  <a16:creationId xmlns:a16="http://schemas.microsoft.com/office/drawing/2014/main" id="{5A417467-C829-DF8F-016E-01619EE5AFA6}"/>
                </a:ext>
              </a:extLst>
            </p:cNvPr>
            <p:cNvGrpSpPr/>
            <p:nvPr/>
          </p:nvGrpSpPr>
          <p:grpSpPr>
            <a:xfrm>
              <a:off x="4377127" y="0"/>
              <a:ext cx="4242574" cy="6858000"/>
              <a:chOff x="4377127" y="0"/>
              <a:chExt cx="4242574" cy="6858000"/>
            </a:xfrm>
          </p:grpSpPr>
          <p:pic>
            <p:nvPicPr>
              <p:cNvPr id="54" name="Picture 53" descr="A diagram of a cell membrane&#10;&#10;AI-generated content may be incorrect.">
                <a:extLst>
                  <a:ext uri="{FF2B5EF4-FFF2-40B4-BE49-F238E27FC236}">
                    <a16:creationId xmlns:a16="http://schemas.microsoft.com/office/drawing/2014/main" id="{711BCBED-6A6B-C9FB-C396-A936C0BB69CC}"/>
                  </a:ext>
                </a:extLst>
              </p:cNvPr>
              <p:cNvPicPr>
                <a:picLocks noChangeAspect="1"/>
              </p:cNvPicPr>
              <p:nvPr/>
            </p:nvPicPr>
            <p:blipFill>
              <a:blip r:embed="rId3"/>
              <a:stretch>
                <a:fillRect/>
              </a:stretch>
            </p:blipFill>
            <p:spPr>
              <a:xfrm>
                <a:off x="4377127" y="0"/>
                <a:ext cx="3745081" cy="6858000"/>
              </a:xfrm>
              <a:prstGeom prst="rect">
                <a:avLst/>
              </a:prstGeom>
            </p:spPr>
          </p:pic>
          <p:grpSp>
            <p:nvGrpSpPr>
              <p:cNvPr id="55" name="Group 54">
                <a:extLst>
                  <a:ext uri="{FF2B5EF4-FFF2-40B4-BE49-F238E27FC236}">
                    <a16:creationId xmlns:a16="http://schemas.microsoft.com/office/drawing/2014/main" id="{414F88F2-D572-5529-9C00-DD1CE2445C9F}"/>
                  </a:ext>
                </a:extLst>
              </p:cNvPr>
              <p:cNvGrpSpPr>
                <a:grpSpLocks noChangeAspect="1"/>
              </p:cNvGrpSpPr>
              <p:nvPr/>
            </p:nvGrpSpPr>
            <p:grpSpPr>
              <a:xfrm rot="5400000">
                <a:off x="7576294" y="3769603"/>
                <a:ext cx="634772" cy="1452042"/>
                <a:chOff x="5453974" y="4980562"/>
                <a:chExt cx="693907" cy="1587313"/>
              </a:xfrm>
            </p:grpSpPr>
            <p:sp>
              <p:nvSpPr>
                <p:cNvPr id="58" name="Block Arc 57">
                  <a:extLst>
                    <a:ext uri="{FF2B5EF4-FFF2-40B4-BE49-F238E27FC236}">
                      <a16:creationId xmlns:a16="http://schemas.microsoft.com/office/drawing/2014/main" id="{C39ED485-D402-D040-0FC7-615F0FD94A04}"/>
                    </a:ext>
                  </a:extLst>
                </p:cNvPr>
                <p:cNvSpPr/>
                <p:nvPr/>
              </p:nvSpPr>
              <p:spPr>
                <a:xfrm rot="10800000">
                  <a:off x="5453974" y="4980562"/>
                  <a:ext cx="693907" cy="862519"/>
                </a:xfrm>
                <a:prstGeom prst="blockArc">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379945EA-0522-B47E-CF33-DFABDD37E755}"/>
                    </a:ext>
                  </a:extLst>
                </p:cNvPr>
                <p:cNvSpPr/>
                <p:nvPr/>
              </p:nvSpPr>
              <p:spPr>
                <a:xfrm>
                  <a:off x="5713378" y="5705357"/>
                  <a:ext cx="175098" cy="862518"/>
                </a:xfrm>
                <a:prstGeom prst="rect">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Oval 55">
                <a:extLst>
                  <a:ext uri="{FF2B5EF4-FFF2-40B4-BE49-F238E27FC236}">
                    <a16:creationId xmlns:a16="http://schemas.microsoft.com/office/drawing/2014/main" id="{9EF314C4-F4B9-062B-BFC0-9522881E27F2}"/>
                  </a:ext>
                </a:extLst>
              </p:cNvPr>
              <p:cNvSpPr/>
              <p:nvPr/>
            </p:nvSpPr>
            <p:spPr>
              <a:xfrm>
                <a:off x="8068725" y="4399078"/>
                <a:ext cx="201486" cy="198809"/>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Up Arrow 56">
                <a:extLst>
                  <a:ext uri="{FF2B5EF4-FFF2-40B4-BE49-F238E27FC236}">
                    <a16:creationId xmlns:a16="http://schemas.microsoft.com/office/drawing/2014/main" id="{DAE04080-52DA-90BC-FB95-8518899A3CD8}"/>
                  </a:ext>
                </a:extLst>
              </p:cNvPr>
              <p:cNvSpPr/>
              <p:nvPr/>
            </p:nvSpPr>
            <p:spPr>
              <a:xfrm rot="16200000">
                <a:off x="6599581" y="4073138"/>
                <a:ext cx="145142" cy="844970"/>
              </a:xfrm>
              <a:prstGeom prst="upArrow">
                <a:avLst/>
              </a:prstGeom>
              <a:solidFill>
                <a:srgbClr val="C11C84"/>
              </a:solidFill>
              <a:ln>
                <a:solidFill>
                  <a:srgbClr val="C11C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03AF140E-C743-08F3-173D-C47184C26378}"/>
                </a:ext>
              </a:extLst>
            </p:cNvPr>
            <p:cNvSpPr/>
            <p:nvPr/>
          </p:nvSpPr>
          <p:spPr>
            <a:xfrm>
              <a:off x="5740284" y="4526579"/>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3653194-0822-525E-9310-047169C57B3C}"/>
                </a:ext>
              </a:extLst>
            </p:cNvPr>
            <p:cNvSpPr/>
            <p:nvPr/>
          </p:nvSpPr>
          <p:spPr>
            <a:xfrm>
              <a:off x="5127013" y="3729118"/>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AC9C76B-A5EC-8B9C-BF64-4E771B5E67DD}"/>
                </a:ext>
              </a:extLst>
            </p:cNvPr>
            <p:cNvSpPr/>
            <p:nvPr/>
          </p:nvSpPr>
          <p:spPr>
            <a:xfrm>
              <a:off x="5825395" y="4172244"/>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3C523B2-7E76-6339-D22E-E6700096FFD9}"/>
                </a:ext>
              </a:extLst>
            </p:cNvPr>
            <p:cNvSpPr/>
            <p:nvPr/>
          </p:nvSpPr>
          <p:spPr>
            <a:xfrm>
              <a:off x="5442078" y="4245433"/>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7B70C1D-EC63-CC7F-4887-D73252D330E2}"/>
                </a:ext>
              </a:extLst>
            </p:cNvPr>
            <p:cNvSpPr/>
            <p:nvPr/>
          </p:nvSpPr>
          <p:spPr>
            <a:xfrm>
              <a:off x="5486257" y="3879613"/>
              <a:ext cx="221202" cy="222584"/>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2DABBF8-6007-131B-71DE-188EF4525D17}"/>
                </a:ext>
              </a:extLst>
            </p:cNvPr>
            <p:cNvSpPr/>
            <p:nvPr/>
          </p:nvSpPr>
          <p:spPr>
            <a:xfrm>
              <a:off x="4826947" y="3429000"/>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23046C2-8B82-8F66-D146-3E80CA02EA83}"/>
                </a:ext>
              </a:extLst>
            </p:cNvPr>
            <p:cNvSpPr/>
            <p:nvPr/>
          </p:nvSpPr>
          <p:spPr>
            <a:xfrm>
              <a:off x="4580197" y="3065992"/>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A74357DD-453C-3747-1052-377E1A702308}"/>
              </a:ext>
            </a:extLst>
          </p:cNvPr>
          <p:cNvSpPr txBox="1"/>
          <p:nvPr/>
        </p:nvSpPr>
        <p:spPr>
          <a:xfrm>
            <a:off x="3047487" y="2448930"/>
            <a:ext cx="8087945" cy="461665"/>
          </a:xfrm>
          <a:prstGeom prst="rect">
            <a:avLst/>
          </a:prstGeom>
          <a:noFill/>
        </p:spPr>
        <p:txBody>
          <a:bodyPr wrap="square" rtlCol="0">
            <a:spAutoFit/>
          </a:bodyPr>
          <a:lstStyle/>
          <a:p>
            <a:pPr algn="ctr"/>
            <a:r>
              <a:rPr lang="en-US" sz="2400" dirty="0">
                <a:latin typeface="Trebuchet MS" panose="020B0703020202090204" pitchFamily="34" charset="0"/>
              </a:rPr>
              <a:t>3. </a:t>
            </a:r>
            <a:r>
              <a:rPr lang="en-US" sz="2400" dirty="0" err="1">
                <a:solidFill>
                  <a:srgbClr val="7030A0"/>
                </a:solidFill>
                <a:latin typeface="Trebuchet MS" panose="020B0703020202090204" pitchFamily="34" charset="0"/>
              </a:rPr>
              <a:t>eCBs</a:t>
            </a:r>
            <a:r>
              <a:rPr lang="en-US" sz="2400" dirty="0">
                <a:latin typeface="Trebuchet MS" panose="020B0703020202090204" pitchFamily="34" charset="0"/>
              </a:rPr>
              <a:t> travel backwards and activate </a:t>
            </a:r>
            <a:r>
              <a:rPr lang="en-US" sz="2400" b="1" dirty="0">
                <a:solidFill>
                  <a:srgbClr val="C11C84"/>
                </a:solidFill>
                <a:latin typeface="Trebuchet MS" panose="020B0703020202090204" pitchFamily="34" charset="0"/>
              </a:rPr>
              <a:t>CB1Rs</a:t>
            </a:r>
          </a:p>
        </p:txBody>
      </p:sp>
      <p:sp>
        <p:nvSpPr>
          <p:cNvPr id="16" name="TextBox 15">
            <a:extLst>
              <a:ext uri="{FF2B5EF4-FFF2-40B4-BE49-F238E27FC236}">
                <a16:creationId xmlns:a16="http://schemas.microsoft.com/office/drawing/2014/main" id="{9705925C-199B-20E0-2CC1-17CF2C1891B7}"/>
              </a:ext>
            </a:extLst>
          </p:cNvPr>
          <p:cNvSpPr txBox="1"/>
          <p:nvPr/>
        </p:nvSpPr>
        <p:spPr>
          <a:xfrm>
            <a:off x="4075059" y="3309459"/>
            <a:ext cx="6548514" cy="461665"/>
          </a:xfrm>
          <a:prstGeom prst="rect">
            <a:avLst/>
          </a:prstGeom>
          <a:noFill/>
        </p:spPr>
        <p:txBody>
          <a:bodyPr wrap="square" rtlCol="0">
            <a:spAutoFit/>
          </a:bodyPr>
          <a:lstStyle/>
          <a:p>
            <a:pPr algn="ctr"/>
            <a:r>
              <a:rPr lang="en-US" sz="2400" dirty="0">
                <a:latin typeface="Trebuchet MS" panose="020B0703020202090204" pitchFamily="34" charset="0"/>
              </a:rPr>
              <a:t>2. </a:t>
            </a:r>
            <a:r>
              <a:rPr lang="en-US" sz="2400" dirty="0">
                <a:solidFill>
                  <a:srgbClr val="7030A0"/>
                </a:solidFill>
                <a:latin typeface="Trebuchet MS" panose="020B0703020202090204" pitchFamily="34" charset="0"/>
              </a:rPr>
              <a:t>Endocannabinoid (</a:t>
            </a:r>
            <a:r>
              <a:rPr lang="en-US" sz="2400" dirty="0" err="1">
                <a:solidFill>
                  <a:srgbClr val="7030A0"/>
                </a:solidFill>
                <a:latin typeface="Trebuchet MS" panose="020B0703020202090204" pitchFamily="34" charset="0"/>
              </a:rPr>
              <a:t>eCB</a:t>
            </a:r>
            <a:r>
              <a:rPr lang="en-US" sz="2400" dirty="0">
                <a:solidFill>
                  <a:srgbClr val="7030A0"/>
                </a:solidFill>
                <a:latin typeface="Trebuchet MS" panose="020B0703020202090204" pitchFamily="34" charset="0"/>
              </a:rPr>
              <a:t>)</a:t>
            </a:r>
            <a:r>
              <a:rPr lang="en-US" sz="2400" dirty="0">
                <a:latin typeface="Trebuchet MS" panose="020B0703020202090204" pitchFamily="34" charset="0"/>
              </a:rPr>
              <a:t> synthesis increases</a:t>
            </a:r>
            <a:endParaRPr lang="en-US" sz="2400" b="1" dirty="0">
              <a:latin typeface="Trebuchet MS" panose="020B0703020202090204" pitchFamily="34" charset="0"/>
            </a:endParaRPr>
          </a:p>
        </p:txBody>
      </p:sp>
      <p:sp>
        <p:nvSpPr>
          <p:cNvPr id="14" name="TextBox 13">
            <a:extLst>
              <a:ext uri="{FF2B5EF4-FFF2-40B4-BE49-F238E27FC236}">
                <a16:creationId xmlns:a16="http://schemas.microsoft.com/office/drawing/2014/main" id="{2C77FAB3-EC2F-071B-D48E-1F3C91DA932C}"/>
              </a:ext>
            </a:extLst>
          </p:cNvPr>
          <p:cNvSpPr txBox="1"/>
          <p:nvPr/>
        </p:nvSpPr>
        <p:spPr>
          <a:xfrm>
            <a:off x="4461102" y="4176206"/>
            <a:ext cx="6386469" cy="461665"/>
          </a:xfrm>
          <a:prstGeom prst="rect">
            <a:avLst/>
          </a:prstGeom>
          <a:noFill/>
        </p:spPr>
        <p:txBody>
          <a:bodyPr wrap="square" rtlCol="0">
            <a:spAutoFit/>
          </a:bodyPr>
          <a:lstStyle/>
          <a:p>
            <a:pPr algn="ctr"/>
            <a:r>
              <a:rPr lang="en-US" sz="2400" dirty="0">
                <a:latin typeface="Trebuchet MS" panose="020B0703020202090204" pitchFamily="34" charset="0"/>
              </a:rPr>
              <a:t>1. </a:t>
            </a:r>
            <a:r>
              <a:rPr lang="en-US" sz="2400" dirty="0">
                <a:solidFill>
                  <a:schemeClr val="accent6"/>
                </a:solidFill>
                <a:latin typeface="Trebuchet MS" panose="020B0703020202090204" pitchFamily="34" charset="0"/>
              </a:rPr>
              <a:t>Cortisol</a:t>
            </a:r>
            <a:r>
              <a:rPr lang="en-US" sz="2400" dirty="0">
                <a:latin typeface="Trebuchet MS" panose="020B0703020202090204" pitchFamily="34" charset="0"/>
              </a:rPr>
              <a:t> binds to </a:t>
            </a:r>
            <a:r>
              <a:rPr lang="en-US" sz="2400" b="1" dirty="0">
                <a:solidFill>
                  <a:srgbClr val="EB647E"/>
                </a:solidFill>
                <a:latin typeface="Trebuchet MS" panose="020B0703020202090204" pitchFamily="34" charset="0"/>
              </a:rPr>
              <a:t>glucocorticoid receptors</a:t>
            </a:r>
          </a:p>
        </p:txBody>
      </p:sp>
    </p:spTree>
    <p:extLst>
      <p:ext uri="{BB962C8B-B14F-4D97-AF65-F5344CB8AC3E}">
        <p14:creationId xmlns:p14="http://schemas.microsoft.com/office/powerpoint/2010/main" val="2351968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94C3A-B6C8-2125-4E59-C6E47574E2D8}"/>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91339C03-5592-6CEC-DE49-CF98E91AD9C4}"/>
              </a:ext>
            </a:extLst>
          </p:cNvPr>
          <p:cNvGrpSpPr/>
          <p:nvPr/>
        </p:nvGrpSpPr>
        <p:grpSpPr>
          <a:xfrm>
            <a:off x="329978" y="0"/>
            <a:ext cx="4242574" cy="6858000"/>
            <a:chOff x="4377127" y="0"/>
            <a:chExt cx="4242574" cy="6858000"/>
          </a:xfrm>
        </p:grpSpPr>
        <p:grpSp>
          <p:nvGrpSpPr>
            <p:cNvPr id="46" name="Group 45">
              <a:extLst>
                <a:ext uri="{FF2B5EF4-FFF2-40B4-BE49-F238E27FC236}">
                  <a16:creationId xmlns:a16="http://schemas.microsoft.com/office/drawing/2014/main" id="{354539B3-EAE3-4EE5-2649-BAD942E2426A}"/>
                </a:ext>
              </a:extLst>
            </p:cNvPr>
            <p:cNvGrpSpPr/>
            <p:nvPr/>
          </p:nvGrpSpPr>
          <p:grpSpPr>
            <a:xfrm>
              <a:off x="4377127" y="0"/>
              <a:ext cx="4242574" cy="6858000"/>
              <a:chOff x="4377127" y="0"/>
              <a:chExt cx="4242574" cy="6858000"/>
            </a:xfrm>
          </p:grpSpPr>
          <p:pic>
            <p:nvPicPr>
              <p:cNvPr id="54" name="Picture 53" descr="A diagram of a cell membrane&#10;&#10;AI-generated content may be incorrect.">
                <a:extLst>
                  <a:ext uri="{FF2B5EF4-FFF2-40B4-BE49-F238E27FC236}">
                    <a16:creationId xmlns:a16="http://schemas.microsoft.com/office/drawing/2014/main" id="{7B5CF88C-35F3-5B89-A982-7774D4498E2E}"/>
                  </a:ext>
                </a:extLst>
              </p:cNvPr>
              <p:cNvPicPr>
                <a:picLocks noChangeAspect="1"/>
              </p:cNvPicPr>
              <p:nvPr/>
            </p:nvPicPr>
            <p:blipFill>
              <a:blip r:embed="rId3"/>
              <a:stretch>
                <a:fillRect/>
              </a:stretch>
            </p:blipFill>
            <p:spPr>
              <a:xfrm>
                <a:off x="4377127" y="0"/>
                <a:ext cx="3745081" cy="6858000"/>
              </a:xfrm>
              <a:prstGeom prst="rect">
                <a:avLst/>
              </a:prstGeom>
            </p:spPr>
          </p:pic>
          <p:grpSp>
            <p:nvGrpSpPr>
              <p:cNvPr id="55" name="Group 54">
                <a:extLst>
                  <a:ext uri="{FF2B5EF4-FFF2-40B4-BE49-F238E27FC236}">
                    <a16:creationId xmlns:a16="http://schemas.microsoft.com/office/drawing/2014/main" id="{714FD429-898C-0AED-94DD-3490B47056D1}"/>
                  </a:ext>
                </a:extLst>
              </p:cNvPr>
              <p:cNvGrpSpPr>
                <a:grpSpLocks noChangeAspect="1"/>
              </p:cNvGrpSpPr>
              <p:nvPr/>
            </p:nvGrpSpPr>
            <p:grpSpPr>
              <a:xfrm rot="5400000">
                <a:off x="7576294" y="3769603"/>
                <a:ext cx="634772" cy="1452042"/>
                <a:chOff x="5453974" y="4980562"/>
                <a:chExt cx="693907" cy="1587313"/>
              </a:xfrm>
            </p:grpSpPr>
            <p:sp>
              <p:nvSpPr>
                <p:cNvPr id="58" name="Block Arc 57">
                  <a:extLst>
                    <a:ext uri="{FF2B5EF4-FFF2-40B4-BE49-F238E27FC236}">
                      <a16:creationId xmlns:a16="http://schemas.microsoft.com/office/drawing/2014/main" id="{BB0295DF-2D61-0A7A-A316-D719070CDE09}"/>
                    </a:ext>
                  </a:extLst>
                </p:cNvPr>
                <p:cNvSpPr/>
                <p:nvPr/>
              </p:nvSpPr>
              <p:spPr>
                <a:xfrm rot="10800000">
                  <a:off x="5453974" y="4980562"/>
                  <a:ext cx="693907" cy="862519"/>
                </a:xfrm>
                <a:prstGeom prst="blockArc">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30F68103-88CE-7ABD-524C-BAF90E1366B2}"/>
                    </a:ext>
                  </a:extLst>
                </p:cNvPr>
                <p:cNvSpPr/>
                <p:nvPr/>
              </p:nvSpPr>
              <p:spPr>
                <a:xfrm>
                  <a:off x="5713378" y="5705357"/>
                  <a:ext cx="175098" cy="862518"/>
                </a:xfrm>
                <a:prstGeom prst="rect">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Oval 55">
                <a:extLst>
                  <a:ext uri="{FF2B5EF4-FFF2-40B4-BE49-F238E27FC236}">
                    <a16:creationId xmlns:a16="http://schemas.microsoft.com/office/drawing/2014/main" id="{D66AC657-342C-92CC-3A5C-4C0081282C61}"/>
                  </a:ext>
                </a:extLst>
              </p:cNvPr>
              <p:cNvSpPr/>
              <p:nvPr/>
            </p:nvSpPr>
            <p:spPr>
              <a:xfrm>
                <a:off x="8068725" y="4399078"/>
                <a:ext cx="201486" cy="198809"/>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Up Arrow 56">
                <a:extLst>
                  <a:ext uri="{FF2B5EF4-FFF2-40B4-BE49-F238E27FC236}">
                    <a16:creationId xmlns:a16="http://schemas.microsoft.com/office/drawing/2014/main" id="{1D687EE0-8A4E-E155-A698-0C5239EF14EB}"/>
                  </a:ext>
                </a:extLst>
              </p:cNvPr>
              <p:cNvSpPr/>
              <p:nvPr/>
            </p:nvSpPr>
            <p:spPr>
              <a:xfrm rot="16200000">
                <a:off x="6599581" y="4073138"/>
                <a:ext cx="145142" cy="844970"/>
              </a:xfrm>
              <a:prstGeom prst="upArrow">
                <a:avLst/>
              </a:prstGeom>
              <a:solidFill>
                <a:srgbClr val="C11C84"/>
              </a:solidFill>
              <a:ln>
                <a:solidFill>
                  <a:srgbClr val="C11C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2A98573B-B178-6E0E-20D1-C6B969321094}"/>
                </a:ext>
              </a:extLst>
            </p:cNvPr>
            <p:cNvSpPr/>
            <p:nvPr/>
          </p:nvSpPr>
          <p:spPr>
            <a:xfrm>
              <a:off x="5740284" y="4526579"/>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3BDDE52-F109-B43E-00B0-0959EFF894BC}"/>
                </a:ext>
              </a:extLst>
            </p:cNvPr>
            <p:cNvSpPr/>
            <p:nvPr/>
          </p:nvSpPr>
          <p:spPr>
            <a:xfrm>
              <a:off x="5127013" y="3729118"/>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4778368-1AE7-321D-5627-93013AA73FBF}"/>
                </a:ext>
              </a:extLst>
            </p:cNvPr>
            <p:cNvSpPr/>
            <p:nvPr/>
          </p:nvSpPr>
          <p:spPr>
            <a:xfrm>
              <a:off x="5825395" y="4172244"/>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24A88BD-3E7A-8D5E-D3C8-F208FF6D79DC}"/>
                </a:ext>
              </a:extLst>
            </p:cNvPr>
            <p:cNvSpPr/>
            <p:nvPr/>
          </p:nvSpPr>
          <p:spPr>
            <a:xfrm>
              <a:off x="5442078" y="4245433"/>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AA77F05-3288-89EC-1199-3C34E09A9DBE}"/>
                </a:ext>
              </a:extLst>
            </p:cNvPr>
            <p:cNvSpPr/>
            <p:nvPr/>
          </p:nvSpPr>
          <p:spPr>
            <a:xfrm>
              <a:off x="5486257" y="3879613"/>
              <a:ext cx="221202" cy="222584"/>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7AF82CE-95AD-C8DB-8909-A8829C36A512}"/>
                </a:ext>
              </a:extLst>
            </p:cNvPr>
            <p:cNvSpPr/>
            <p:nvPr/>
          </p:nvSpPr>
          <p:spPr>
            <a:xfrm>
              <a:off x="4826947" y="3429000"/>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6C09FB4-7752-EE13-A29F-F888C1ED647D}"/>
                </a:ext>
              </a:extLst>
            </p:cNvPr>
            <p:cNvSpPr/>
            <p:nvPr/>
          </p:nvSpPr>
          <p:spPr>
            <a:xfrm>
              <a:off x="4580197" y="3065992"/>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56BC5F67-F15B-7293-E0C0-B2EA36FBF612}"/>
              </a:ext>
            </a:extLst>
          </p:cNvPr>
          <p:cNvSpPr txBox="1"/>
          <p:nvPr/>
        </p:nvSpPr>
        <p:spPr>
          <a:xfrm>
            <a:off x="3047488" y="1582123"/>
            <a:ext cx="8087945" cy="461665"/>
          </a:xfrm>
          <a:prstGeom prst="rect">
            <a:avLst/>
          </a:prstGeom>
          <a:noFill/>
        </p:spPr>
        <p:txBody>
          <a:bodyPr wrap="square" rtlCol="0">
            <a:spAutoFit/>
          </a:bodyPr>
          <a:lstStyle/>
          <a:p>
            <a:pPr algn="ctr"/>
            <a:r>
              <a:rPr lang="en-US" sz="2400" dirty="0">
                <a:latin typeface="Trebuchet MS" panose="020B0703020202090204" pitchFamily="34" charset="0"/>
              </a:rPr>
              <a:t>4. Activation of </a:t>
            </a:r>
            <a:r>
              <a:rPr lang="en-US" sz="2400" b="1" dirty="0">
                <a:solidFill>
                  <a:srgbClr val="C11C84"/>
                </a:solidFill>
                <a:latin typeface="Trebuchet MS" panose="020B0703020202090204" pitchFamily="34" charset="0"/>
              </a:rPr>
              <a:t>CB1Rs</a:t>
            </a:r>
            <a:r>
              <a:rPr lang="en-US" sz="2400" b="1" dirty="0">
                <a:latin typeface="Trebuchet MS" panose="020B0703020202090204" pitchFamily="34" charset="0"/>
              </a:rPr>
              <a:t> </a:t>
            </a:r>
            <a:r>
              <a:rPr lang="en-US" sz="2400" dirty="0">
                <a:latin typeface="Trebuchet MS" panose="020B0703020202090204" pitchFamily="34" charset="0"/>
              </a:rPr>
              <a:t>inhibits </a:t>
            </a:r>
            <a:r>
              <a:rPr lang="en-US" sz="2400" b="1" dirty="0">
                <a:solidFill>
                  <a:srgbClr val="C00000"/>
                </a:solidFill>
                <a:latin typeface="Trebuchet MS" panose="020B0703020202090204" pitchFamily="34" charset="0"/>
              </a:rPr>
              <a:t>glutamate</a:t>
            </a:r>
            <a:r>
              <a:rPr lang="en-US" sz="2400" dirty="0">
                <a:latin typeface="Trebuchet MS" panose="020B0703020202090204" pitchFamily="34" charset="0"/>
              </a:rPr>
              <a:t> release</a:t>
            </a:r>
          </a:p>
        </p:txBody>
      </p:sp>
      <p:sp>
        <p:nvSpPr>
          <p:cNvPr id="17" name="TextBox 16">
            <a:extLst>
              <a:ext uri="{FF2B5EF4-FFF2-40B4-BE49-F238E27FC236}">
                <a16:creationId xmlns:a16="http://schemas.microsoft.com/office/drawing/2014/main" id="{6B3AE764-37B8-2B57-FB2C-217DD38F7E95}"/>
              </a:ext>
            </a:extLst>
          </p:cNvPr>
          <p:cNvSpPr txBox="1"/>
          <p:nvPr/>
        </p:nvSpPr>
        <p:spPr>
          <a:xfrm>
            <a:off x="3047487" y="2448930"/>
            <a:ext cx="8087945" cy="461665"/>
          </a:xfrm>
          <a:prstGeom prst="rect">
            <a:avLst/>
          </a:prstGeom>
          <a:noFill/>
        </p:spPr>
        <p:txBody>
          <a:bodyPr wrap="square" rtlCol="0">
            <a:spAutoFit/>
          </a:bodyPr>
          <a:lstStyle/>
          <a:p>
            <a:pPr algn="ctr"/>
            <a:r>
              <a:rPr lang="en-US" sz="2400" dirty="0">
                <a:latin typeface="Trebuchet MS" panose="020B0703020202090204" pitchFamily="34" charset="0"/>
              </a:rPr>
              <a:t>3. </a:t>
            </a:r>
            <a:r>
              <a:rPr lang="en-US" sz="2400" dirty="0" err="1">
                <a:solidFill>
                  <a:srgbClr val="7030A0"/>
                </a:solidFill>
                <a:latin typeface="Trebuchet MS" panose="020B0703020202090204" pitchFamily="34" charset="0"/>
              </a:rPr>
              <a:t>eCBs</a:t>
            </a:r>
            <a:r>
              <a:rPr lang="en-US" sz="2400" dirty="0">
                <a:latin typeface="Trebuchet MS" panose="020B0703020202090204" pitchFamily="34" charset="0"/>
              </a:rPr>
              <a:t> travel backwards and activate </a:t>
            </a:r>
            <a:r>
              <a:rPr lang="en-US" sz="2400" b="1" dirty="0">
                <a:solidFill>
                  <a:srgbClr val="C11C84"/>
                </a:solidFill>
                <a:latin typeface="Trebuchet MS" panose="020B0703020202090204" pitchFamily="34" charset="0"/>
              </a:rPr>
              <a:t>CB1Rs</a:t>
            </a:r>
          </a:p>
        </p:txBody>
      </p:sp>
      <p:sp>
        <p:nvSpPr>
          <p:cNvPr id="16" name="TextBox 15">
            <a:extLst>
              <a:ext uri="{FF2B5EF4-FFF2-40B4-BE49-F238E27FC236}">
                <a16:creationId xmlns:a16="http://schemas.microsoft.com/office/drawing/2014/main" id="{1F25583D-BC88-1A45-89A1-B0FFC7D36555}"/>
              </a:ext>
            </a:extLst>
          </p:cNvPr>
          <p:cNvSpPr txBox="1"/>
          <p:nvPr/>
        </p:nvSpPr>
        <p:spPr>
          <a:xfrm>
            <a:off x="4075059" y="3309459"/>
            <a:ext cx="6548514" cy="461665"/>
          </a:xfrm>
          <a:prstGeom prst="rect">
            <a:avLst/>
          </a:prstGeom>
          <a:noFill/>
        </p:spPr>
        <p:txBody>
          <a:bodyPr wrap="square" rtlCol="0">
            <a:spAutoFit/>
          </a:bodyPr>
          <a:lstStyle/>
          <a:p>
            <a:pPr algn="ctr"/>
            <a:r>
              <a:rPr lang="en-US" sz="2400" dirty="0">
                <a:latin typeface="Trebuchet MS" panose="020B0703020202090204" pitchFamily="34" charset="0"/>
              </a:rPr>
              <a:t>2. </a:t>
            </a:r>
            <a:r>
              <a:rPr lang="en-US" sz="2400" dirty="0">
                <a:solidFill>
                  <a:srgbClr val="7030A0"/>
                </a:solidFill>
                <a:latin typeface="Trebuchet MS" panose="020B0703020202090204" pitchFamily="34" charset="0"/>
              </a:rPr>
              <a:t>Endocannabinoid (</a:t>
            </a:r>
            <a:r>
              <a:rPr lang="en-US" sz="2400" dirty="0" err="1">
                <a:solidFill>
                  <a:srgbClr val="7030A0"/>
                </a:solidFill>
                <a:latin typeface="Trebuchet MS" panose="020B0703020202090204" pitchFamily="34" charset="0"/>
              </a:rPr>
              <a:t>eCB</a:t>
            </a:r>
            <a:r>
              <a:rPr lang="en-US" sz="2400" dirty="0">
                <a:solidFill>
                  <a:srgbClr val="7030A0"/>
                </a:solidFill>
                <a:latin typeface="Trebuchet MS" panose="020B0703020202090204" pitchFamily="34" charset="0"/>
              </a:rPr>
              <a:t>)</a:t>
            </a:r>
            <a:r>
              <a:rPr lang="en-US" sz="2400" dirty="0">
                <a:latin typeface="Trebuchet MS" panose="020B0703020202090204" pitchFamily="34" charset="0"/>
              </a:rPr>
              <a:t> synthesis increases</a:t>
            </a:r>
            <a:endParaRPr lang="en-US" sz="2400" b="1" dirty="0">
              <a:latin typeface="Trebuchet MS" panose="020B0703020202090204" pitchFamily="34" charset="0"/>
            </a:endParaRPr>
          </a:p>
        </p:txBody>
      </p:sp>
      <p:sp>
        <p:nvSpPr>
          <p:cNvPr id="14" name="TextBox 13">
            <a:extLst>
              <a:ext uri="{FF2B5EF4-FFF2-40B4-BE49-F238E27FC236}">
                <a16:creationId xmlns:a16="http://schemas.microsoft.com/office/drawing/2014/main" id="{10B9DDA2-675F-7D05-F1D1-7DF9F17AABD7}"/>
              </a:ext>
            </a:extLst>
          </p:cNvPr>
          <p:cNvSpPr txBox="1"/>
          <p:nvPr/>
        </p:nvSpPr>
        <p:spPr>
          <a:xfrm>
            <a:off x="4461102" y="4176206"/>
            <a:ext cx="6386469" cy="461665"/>
          </a:xfrm>
          <a:prstGeom prst="rect">
            <a:avLst/>
          </a:prstGeom>
          <a:noFill/>
        </p:spPr>
        <p:txBody>
          <a:bodyPr wrap="square" rtlCol="0">
            <a:spAutoFit/>
          </a:bodyPr>
          <a:lstStyle/>
          <a:p>
            <a:pPr algn="ctr"/>
            <a:r>
              <a:rPr lang="en-US" sz="2400" dirty="0">
                <a:latin typeface="Trebuchet MS" panose="020B0703020202090204" pitchFamily="34" charset="0"/>
              </a:rPr>
              <a:t>1. </a:t>
            </a:r>
            <a:r>
              <a:rPr lang="en-US" sz="2400" dirty="0">
                <a:solidFill>
                  <a:schemeClr val="accent6"/>
                </a:solidFill>
                <a:latin typeface="Trebuchet MS" panose="020B0703020202090204" pitchFamily="34" charset="0"/>
              </a:rPr>
              <a:t>Cortisol</a:t>
            </a:r>
            <a:r>
              <a:rPr lang="en-US" sz="2400" dirty="0">
                <a:latin typeface="Trebuchet MS" panose="020B0703020202090204" pitchFamily="34" charset="0"/>
              </a:rPr>
              <a:t> binds to </a:t>
            </a:r>
            <a:r>
              <a:rPr lang="en-US" sz="2400" b="1" dirty="0">
                <a:solidFill>
                  <a:srgbClr val="EB647E"/>
                </a:solidFill>
                <a:latin typeface="Trebuchet MS" panose="020B0703020202090204" pitchFamily="34" charset="0"/>
              </a:rPr>
              <a:t>glucocorticoid receptors</a:t>
            </a:r>
          </a:p>
        </p:txBody>
      </p:sp>
    </p:spTree>
    <p:extLst>
      <p:ext uri="{BB962C8B-B14F-4D97-AF65-F5344CB8AC3E}">
        <p14:creationId xmlns:p14="http://schemas.microsoft.com/office/powerpoint/2010/main" val="1378278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F7F68-5D2E-113C-0452-D00D9CB62AC2}"/>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6156A170-F5E7-4E70-6972-C0AB6BD549EE}"/>
              </a:ext>
            </a:extLst>
          </p:cNvPr>
          <p:cNvGrpSpPr/>
          <p:nvPr/>
        </p:nvGrpSpPr>
        <p:grpSpPr>
          <a:xfrm>
            <a:off x="329978" y="0"/>
            <a:ext cx="4242574" cy="6858000"/>
            <a:chOff x="4377127" y="0"/>
            <a:chExt cx="4242574" cy="6858000"/>
          </a:xfrm>
        </p:grpSpPr>
        <p:grpSp>
          <p:nvGrpSpPr>
            <p:cNvPr id="46" name="Group 45">
              <a:extLst>
                <a:ext uri="{FF2B5EF4-FFF2-40B4-BE49-F238E27FC236}">
                  <a16:creationId xmlns:a16="http://schemas.microsoft.com/office/drawing/2014/main" id="{20E80B99-3F61-4729-1C6B-BCA686BED620}"/>
                </a:ext>
              </a:extLst>
            </p:cNvPr>
            <p:cNvGrpSpPr/>
            <p:nvPr/>
          </p:nvGrpSpPr>
          <p:grpSpPr>
            <a:xfrm>
              <a:off x="4377127" y="0"/>
              <a:ext cx="4242574" cy="6858000"/>
              <a:chOff x="4377127" y="0"/>
              <a:chExt cx="4242574" cy="6858000"/>
            </a:xfrm>
          </p:grpSpPr>
          <p:pic>
            <p:nvPicPr>
              <p:cNvPr id="54" name="Picture 53" descr="A diagram of a cell membrane&#10;&#10;AI-generated content may be incorrect.">
                <a:extLst>
                  <a:ext uri="{FF2B5EF4-FFF2-40B4-BE49-F238E27FC236}">
                    <a16:creationId xmlns:a16="http://schemas.microsoft.com/office/drawing/2014/main" id="{8B0BA811-55B1-218D-8F0C-F5B9A14069FD}"/>
                  </a:ext>
                </a:extLst>
              </p:cNvPr>
              <p:cNvPicPr>
                <a:picLocks noChangeAspect="1"/>
              </p:cNvPicPr>
              <p:nvPr/>
            </p:nvPicPr>
            <p:blipFill>
              <a:blip r:embed="rId3"/>
              <a:stretch>
                <a:fillRect/>
              </a:stretch>
            </p:blipFill>
            <p:spPr>
              <a:xfrm>
                <a:off x="4377127" y="0"/>
                <a:ext cx="3745081" cy="6858000"/>
              </a:xfrm>
              <a:prstGeom prst="rect">
                <a:avLst/>
              </a:prstGeom>
            </p:spPr>
          </p:pic>
          <p:grpSp>
            <p:nvGrpSpPr>
              <p:cNvPr id="55" name="Group 54">
                <a:extLst>
                  <a:ext uri="{FF2B5EF4-FFF2-40B4-BE49-F238E27FC236}">
                    <a16:creationId xmlns:a16="http://schemas.microsoft.com/office/drawing/2014/main" id="{50661D45-883B-11BC-96E2-E5BB05836939}"/>
                  </a:ext>
                </a:extLst>
              </p:cNvPr>
              <p:cNvGrpSpPr>
                <a:grpSpLocks noChangeAspect="1"/>
              </p:cNvGrpSpPr>
              <p:nvPr/>
            </p:nvGrpSpPr>
            <p:grpSpPr>
              <a:xfrm rot="5400000">
                <a:off x="7576294" y="3769603"/>
                <a:ext cx="634772" cy="1452042"/>
                <a:chOff x="5453974" y="4980562"/>
                <a:chExt cx="693907" cy="1587313"/>
              </a:xfrm>
            </p:grpSpPr>
            <p:sp>
              <p:nvSpPr>
                <p:cNvPr id="58" name="Block Arc 57">
                  <a:extLst>
                    <a:ext uri="{FF2B5EF4-FFF2-40B4-BE49-F238E27FC236}">
                      <a16:creationId xmlns:a16="http://schemas.microsoft.com/office/drawing/2014/main" id="{4A085D2B-C16B-457D-F2EA-622A3B652267}"/>
                    </a:ext>
                  </a:extLst>
                </p:cNvPr>
                <p:cNvSpPr/>
                <p:nvPr/>
              </p:nvSpPr>
              <p:spPr>
                <a:xfrm rot="10800000">
                  <a:off x="5453974" y="4980562"/>
                  <a:ext cx="693907" cy="862519"/>
                </a:xfrm>
                <a:prstGeom prst="blockArc">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E2F0E21B-D509-F0F2-350A-4F67BB91B533}"/>
                    </a:ext>
                  </a:extLst>
                </p:cNvPr>
                <p:cNvSpPr/>
                <p:nvPr/>
              </p:nvSpPr>
              <p:spPr>
                <a:xfrm>
                  <a:off x="5713378" y="5705357"/>
                  <a:ext cx="175098" cy="862518"/>
                </a:xfrm>
                <a:prstGeom prst="rect">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Oval 55">
                <a:extLst>
                  <a:ext uri="{FF2B5EF4-FFF2-40B4-BE49-F238E27FC236}">
                    <a16:creationId xmlns:a16="http://schemas.microsoft.com/office/drawing/2014/main" id="{70E9BF60-0397-00E5-B579-556CB67C9B74}"/>
                  </a:ext>
                </a:extLst>
              </p:cNvPr>
              <p:cNvSpPr/>
              <p:nvPr/>
            </p:nvSpPr>
            <p:spPr>
              <a:xfrm>
                <a:off x="8068725" y="4399078"/>
                <a:ext cx="201486" cy="198809"/>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Up Arrow 56">
                <a:extLst>
                  <a:ext uri="{FF2B5EF4-FFF2-40B4-BE49-F238E27FC236}">
                    <a16:creationId xmlns:a16="http://schemas.microsoft.com/office/drawing/2014/main" id="{7A798D08-538E-1E7A-19D4-4839B7D8BE35}"/>
                  </a:ext>
                </a:extLst>
              </p:cNvPr>
              <p:cNvSpPr/>
              <p:nvPr/>
            </p:nvSpPr>
            <p:spPr>
              <a:xfrm rot="16200000">
                <a:off x="6599581" y="4073138"/>
                <a:ext cx="145142" cy="844970"/>
              </a:xfrm>
              <a:prstGeom prst="upArrow">
                <a:avLst/>
              </a:prstGeom>
              <a:solidFill>
                <a:srgbClr val="C11C84"/>
              </a:solidFill>
              <a:ln>
                <a:solidFill>
                  <a:srgbClr val="C11C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F94023D8-90C8-7DE7-F767-96D0DB1DBF42}"/>
                </a:ext>
              </a:extLst>
            </p:cNvPr>
            <p:cNvSpPr/>
            <p:nvPr/>
          </p:nvSpPr>
          <p:spPr>
            <a:xfrm>
              <a:off x="5740284" y="4526579"/>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027669F-FA89-0E5B-76A9-35A8866CC288}"/>
                </a:ext>
              </a:extLst>
            </p:cNvPr>
            <p:cNvSpPr/>
            <p:nvPr/>
          </p:nvSpPr>
          <p:spPr>
            <a:xfrm>
              <a:off x="5127013" y="3729118"/>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BEBCAA6-A270-9BA8-72B0-D048D34A46F7}"/>
                </a:ext>
              </a:extLst>
            </p:cNvPr>
            <p:cNvSpPr/>
            <p:nvPr/>
          </p:nvSpPr>
          <p:spPr>
            <a:xfrm>
              <a:off x="5825395" y="4172244"/>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7F621B1-9066-4EB1-2B48-D2B2EAE492D4}"/>
                </a:ext>
              </a:extLst>
            </p:cNvPr>
            <p:cNvSpPr/>
            <p:nvPr/>
          </p:nvSpPr>
          <p:spPr>
            <a:xfrm>
              <a:off x="5442078" y="4245433"/>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A199762-0035-138B-29A7-78D97FC4CA7E}"/>
                </a:ext>
              </a:extLst>
            </p:cNvPr>
            <p:cNvSpPr/>
            <p:nvPr/>
          </p:nvSpPr>
          <p:spPr>
            <a:xfrm>
              <a:off x="5486257" y="3879613"/>
              <a:ext cx="221202" cy="222584"/>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7059287-4888-A848-350B-D560C460632F}"/>
                </a:ext>
              </a:extLst>
            </p:cNvPr>
            <p:cNvSpPr/>
            <p:nvPr/>
          </p:nvSpPr>
          <p:spPr>
            <a:xfrm>
              <a:off x="4826947" y="3429000"/>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B055ACE-AC82-D03D-26F9-FA7E4E72A3B5}"/>
                </a:ext>
              </a:extLst>
            </p:cNvPr>
            <p:cNvSpPr/>
            <p:nvPr/>
          </p:nvSpPr>
          <p:spPr>
            <a:xfrm>
              <a:off x="4580197" y="3065992"/>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6768AD35-7E03-6674-3F60-FA0F86372A41}"/>
              </a:ext>
            </a:extLst>
          </p:cNvPr>
          <p:cNvSpPr txBox="1"/>
          <p:nvPr/>
        </p:nvSpPr>
        <p:spPr>
          <a:xfrm>
            <a:off x="3047488" y="1582123"/>
            <a:ext cx="8087945" cy="461665"/>
          </a:xfrm>
          <a:prstGeom prst="rect">
            <a:avLst/>
          </a:prstGeom>
          <a:noFill/>
        </p:spPr>
        <p:txBody>
          <a:bodyPr wrap="square" rtlCol="0">
            <a:spAutoFit/>
          </a:bodyPr>
          <a:lstStyle/>
          <a:p>
            <a:pPr algn="ctr"/>
            <a:r>
              <a:rPr lang="en-US" sz="2400" dirty="0">
                <a:latin typeface="Trebuchet MS" panose="020B0703020202090204" pitchFamily="34" charset="0"/>
              </a:rPr>
              <a:t>4. Activation of </a:t>
            </a:r>
            <a:r>
              <a:rPr lang="en-US" sz="2400" b="1" dirty="0">
                <a:solidFill>
                  <a:srgbClr val="C11C84"/>
                </a:solidFill>
                <a:latin typeface="Trebuchet MS" panose="020B0703020202090204" pitchFamily="34" charset="0"/>
              </a:rPr>
              <a:t>CB1Rs</a:t>
            </a:r>
            <a:r>
              <a:rPr lang="en-US" sz="2400" b="1" dirty="0">
                <a:latin typeface="Trebuchet MS" panose="020B0703020202090204" pitchFamily="34" charset="0"/>
              </a:rPr>
              <a:t> </a:t>
            </a:r>
            <a:r>
              <a:rPr lang="en-US" sz="2400" dirty="0">
                <a:latin typeface="Trebuchet MS" panose="020B0703020202090204" pitchFamily="34" charset="0"/>
              </a:rPr>
              <a:t>inhibits </a:t>
            </a:r>
            <a:r>
              <a:rPr lang="en-US" sz="2400" b="1" dirty="0">
                <a:solidFill>
                  <a:srgbClr val="C00000"/>
                </a:solidFill>
                <a:latin typeface="Trebuchet MS" panose="020B0703020202090204" pitchFamily="34" charset="0"/>
              </a:rPr>
              <a:t>glutamate</a:t>
            </a:r>
            <a:r>
              <a:rPr lang="en-US" sz="2400" dirty="0">
                <a:latin typeface="Trebuchet MS" panose="020B0703020202090204" pitchFamily="34" charset="0"/>
              </a:rPr>
              <a:t> release</a:t>
            </a:r>
          </a:p>
        </p:txBody>
      </p:sp>
      <p:sp>
        <p:nvSpPr>
          <p:cNvPr id="17" name="TextBox 16">
            <a:extLst>
              <a:ext uri="{FF2B5EF4-FFF2-40B4-BE49-F238E27FC236}">
                <a16:creationId xmlns:a16="http://schemas.microsoft.com/office/drawing/2014/main" id="{BA8F157A-3594-B2B6-38AA-E4A4D97A349B}"/>
              </a:ext>
            </a:extLst>
          </p:cNvPr>
          <p:cNvSpPr txBox="1"/>
          <p:nvPr/>
        </p:nvSpPr>
        <p:spPr>
          <a:xfrm>
            <a:off x="3047487" y="2448930"/>
            <a:ext cx="8087945" cy="461665"/>
          </a:xfrm>
          <a:prstGeom prst="rect">
            <a:avLst/>
          </a:prstGeom>
          <a:noFill/>
        </p:spPr>
        <p:txBody>
          <a:bodyPr wrap="square" rtlCol="0">
            <a:spAutoFit/>
          </a:bodyPr>
          <a:lstStyle/>
          <a:p>
            <a:pPr algn="ctr"/>
            <a:r>
              <a:rPr lang="en-US" sz="2400" dirty="0">
                <a:latin typeface="Trebuchet MS" panose="020B0703020202090204" pitchFamily="34" charset="0"/>
              </a:rPr>
              <a:t>3. </a:t>
            </a:r>
            <a:r>
              <a:rPr lang="en-US" sz="2400" dirty="0" err="1">
                <a:solidFill>
                  <a:srgbClr val="7030A0"/>
                </a:solidFill>
                <a:latin typeface="Trebuchet MS" panose="020B0703020202090204" pitchFamily="34" charset="0"/>
              </a:rPr>
              <a:t>eCBs</a:t>
            </a:r>
            <a:r>
              <a:rPr lang="en-US" sz="2400" dirty="0">
                <a:latin typeface="Trebuchet MS" panose="020B0703020202090204" pitchFamily="34" charset="0"/>
              </a:rPr>
              <a:t> travel backwards and activate </a:t>
            </a:r>
            <a:r>
              <a:rPr lang="en-US" sz="2400" b="1" dirty="0">
                <a:solidFill>
                  <a:srgbClr val="C11C84"/>
                </a:solidFill>
                <a:latin typeface="Trebuchet MS" panose="020B0703020202090204" pitchFamily="34" charset="0"/>
              </a:rPr>
              <a:t>CB1Rs</a:t>
            </a:r>
          </a:p>
        </p:txBody>
      </p:sp>
      <p:sp>
        <p:nvSpPr>
          <p:cNvPr id="16" name="TextBox 15">
            <a:extLst>
              <a:ext uri="{FF2B5EF4-FFF2-40B4-BE49-F238E27FC236}">
                <a16:creationId xmlns:a16="http://schemas.microsoft.com/office/drawing/2014/main" id="{39815783-8FE8-4131-4F86-39B49D7977B6}"/>
              </a:ext>
            </a:extLst>
          </p:cNvPr>
          <p:cNvSpPr txBox="1"/>
          <p:nvPr/>
        </p:nvSpPr>
        <p:spPr>
          <a:xfrm>
            <a:off x="4075059" y="3309459"/>
            <a:ext cx="6548514" cy="461665"/>
          </a:xfrm>
          <a:prstGeom prst="rect">
            <a:avLst/>
          </a:prstGeom>
          <a:noFill/>
        </p:spPr>
        <p:txBody>
          <a:bodyPr wrap="square" rtlCol="0">
            <a:spAutoFit/>
          </a:bodyPr>
          <a:lstStyle/>
          <a:p>
            <a:pPr algn="ctr"/>
            <a:r>
              <a:rPr lang="en-US" sz="2400" dirty="0">
                <a:latin typeface="Trebuchet MS" panose="020B0703020202090204" pitchFamily="34" charset="0"/>
              </a:rPr>
              <a:t>2. </a:t>
            </a:r>
            <a:r>
              <a:rPr lang="en-US" sz="2400" dirty="0">
                <a:solidFill>
                  <a:srgbClr val="7030A0"/>
                </a:solidFill>
                <a:latin typeface="Trebuchet MS" panose="020B0703020202090204" pitchFamily="34" charset="0"/>
              </a:rPr>
              <a:t>Endocannabinoid (</a:t>
            </a:r>
            <a:r>
              <a:rPr lang="en-US" sz="2400" dirty="0" err="1">
                <a:solidFill>
                  <a:srgbClr val="7030A0"/>
                </a:solidFill>
                <a:latin typeface="Trebuchet MS" panose="020B0703020202090204" pitchFamily="34" charset="0"/>
              </a:rPr>
              <a:t>eCB</a:t>
            </a:r>
            <a:r>
              <a:rPr lang="en-US" sz="2400" dirty="0">
                <a:solidFill>
                  <a:srgbClr val="7030A0"/>
                </a:solidFill>
                <a:latin typeface="Trebuchet MS" panose="020B0703020202090204" pitchFamily="34" charset="0"/>
              </a:rPr>
              <a:t>)</a:t>
            </a:r>
            <a:r>
              <a:rPr lang="en-US" sz="2400" dirty="0">
                <a:latin typeface="Trebuchet MS" panose="020B0703020202090204" pitchFamily="34" charset="0"/>
              </a:rPr>
              <a:t> synthesis increases</a:t>
            </a:r>
            <a:endParaRPr lang="en-US" sz="2400" b="1" dirty="0">
              <a:latin typeface="Trebuchet MS" panose="020B0703020202090204" pitchFamily="34" charset="0"/>
            </a:endParaRPr>
          </a:p>
        </p:txBody>
      </p:sp>
      <p:sp>
        <p:nvSpPr>
          <p:cNvPr id="14" name="TextBox 13">
            <a:extLst>
              <a:ext uri="{FF2B5EF4-FFF2-40B4-BE49-F238E27FC236}">
                <a16:creationId xmlns:a16="http://schemas.microsoft.com/office/drawing/2014/main" id="{B27B3404-6442-240E-1E90-C1C42F76DEC5}"/>
              </a:ext>
            </a:extLst>
          </p:cNvPr>
          <p:cNvSpPr txBox="1"/>
          <p:nvPr/>
        </p:nvSpPr>
        <p:spPr>
          <a:xfrm>
            <a:off x="4461102" y="4176206"/>
            <a:ext cx="6386469" cy="461665"/>
          </a:xfrm>
          <a:prstGeom prst="rect">
            <a:avLst/>
          </a:prstGeom>
          <a:noFill/>
        </p:spPr>
        <p:txBody>
          <a:bodyPr wrap="square" rtlCol="0">
            <a:spAutoFit/>
          </a:bodyPr>
          <a:lstStyle/>
          <a:p>
            <a:pPr algn="ctr"/>
            <a:r>
              <a:rPr lang="en-US" sz="2400" dirty="0">
                <a:latin typeface="Trebuchet MS" panose="020B0703020202090204" pitchFamily="34" charset="0"/>
              </a:rPr>
              <a:t>1. </a:t>
            </a:r>
            <a:r>
              <a:rPr lang="en-US" sz="2400" dirty="0">
                <a:solidFill>
                  <a:schemeClr val="accent6"/>
                </a:solidFill>
                <a:latin typeface="Trebuchet MS" panose="020B0703020202090204" pitchFamily="34" charset="0"/>
              </a:rPr>
              <a:t>Cortisol</a:t>
            </a:r>
            <a:r>
              <a:rPr lang="en-US" sz="2400" dirty="0">
                <a:latin typeface="Trebuchet MS" panose="020B0703020202090204" pitchFamily="34" charset="0"/>
              </a:rPr>
              <a:t> binds to </a:t>
            </a:r>
            <a:r>
              <a:rPr lang="en-US" sz="2400" b="1" dirty="0">
                <a:solidFill>
                  <a:srgbClr val="EB647E"/>
                </a:solidFill>
                <a:latin typeface="Trebuchet MS" panose="020B0703020202090204" pitchFamily="34" charset="0"/>
              </a:rPr>
              <a:t>glucocorticoid receptors</a:t>
            </a:r>
          </a:p>
        </p:txBody>
      </p:sp>
      <p:grpSp>
        <p:nvGrpSpPr>
          <p:cNvPr id="2" name="Group 1">
            <a:extLst>
              <a:ext uri="{FF2B5EF4-FFF2-40B4-BE49-F238E27FC236}">
                <a16:creationId xmlns:a16="http://schemas.microsoft.com/office/drawing/2014/main" id="{DC5F1863-9ECA-CF01-F509-477CD0291C3C}"/>
              </a:ext>
            </a:extLst>
          </p:cNvPr>
          <p:cNvGrpSpPr/>
          <p:nvPr/>
        </p:nvGrpSpPr>
        <p:grpSpPr>
          <a:xfrm rot="18960092">
            <a:off x="188613" y="1771586"/>
            <a:ext cx="1782501" cy="1782501"/>
            <a:chOff x="7743462" y="4896091"/>
            <a:chExt cx="1782501" cy="1782501"/>
          </a:xfrm>
        </p:grpSpPr>
        <p:sp>
          <p:nvSpPr>
            <p:cNvPr id="3" name="Rectangle 2">
              <a:extLst>
                <a:ext uri="{FF2B5EF4-FFF2-40B4-BE49-F238E27FC236}">
                  <a16:creationId xmlns:a16="http://schemas.microsoft.com/office/drawing/2014/main" id="{C5BDA1ED-24D1-4E23-26DA-08B381AD2B7D}"/>
                </a:ext>
              </a:extLst>
            </p:cNvPr>
            <p:cNvSpPr/>
            <p:nvPr/>
          </p:nvSpPr>
          <p:spPr>
            <a:xfrm>
              <a:off x="8565266"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8B7822D-F210-C41D-6A06-9579E2DCC0EE}"/>
                </a:ext>
              </a:extLst>
            </p:cNvPr>
            <p:cNvSpPr/>
            <p:nvPr/>
          </p:nvSpPr>
          <p:spPr>
            <a:xfrm rot="5400000">
              <a:off x="8565265"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1251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F7B9B-B21E-22FE-26A0-FD994C1379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05FABF-C174-7F9D-AD6C-B8755F92C05E}"/>
              </a:ext>
            </a:extLst>
          </p:cNvPr>
          <p:cNvSpPr>
            <a:spLocks noGrp="1"/>
          </p:cNvSpPr>
          <p:nvPr>
            <p:ph type="title"/>
          </p:nvPr>
        </p:nvSpPr>
        <p:spPr/>
        <p:txBody>
          <a:bodyPr/>
          <a:lstStyle/>
          <a:p>
            <a:r>
              <a:rPr lang="en-US" dirty="0">
                <a:latin typeface="Trebuchet MS" panose="020B0703020202090204" pitchFamily="34" charset="0"/>
              </a:rPr>
              <a:t>Baseline Results</a:t>
            </a:r>
            <a:endParaRPr lang="en-US" dirty="0"/>
          </a:p>
        </p:txBody>
      </p:sp>
      <p:sp>
        <p:nvSpPr>
          <p:cNvPr id="18" name="Rectangle 17">
            <a:extLst>
              <a:ext uri="{FF2B5EF4-FFF2-40B4-BE49-F238E27FC236}">
                <a16:creationId xmlns:a16="http://schemas.microsoft.com/office/drawing/2014/main" id="{C5E47AF2-63CD-E6B4-8E78-9D9F66888430}"/>
              </a:ext>
            </a:extLst>
          </p:cNvPr>
          <p:cNvSpPr/>
          <p:nvPr/>
        </p:nvSpPr>
        <p:spPr>
          <a:xfrm>
            <a:off x="2613727" y="2120113"/>
            <a:ext cx="3293459" cy="4531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with colored squares and lines&#10;&#10;AI-generated content may be incorrect.">
            <a:extLst>
              <a:ext uri="{FF2B5EF4-FFF2-40B4-BE49-F238E27FC236}">
                <a16:creationId xmlns:a16="http://schemas.microsoft.com/office/drawing/2014/main" id="{E7465E14-7164-EEAE-0400-8382765FC7EF}"/>
              </a:ext>
            </a:extLst>
          </p:cNvPr>
          <p:cNvPicPr>
            <a:picLocks noChangeAspect="1"/>
          </p:cNvPicPr>
          <p:nvPr/>
        </p:nvPicPr>
        <p:blipFill>
          <a:blip r:embed="rId3"/>
          <a:stretch>
            <a:fillRect/>
          </a:stretch>
        </p:blipFill>
        <p:spPr>
          <a:xfrm>
            <a:off x="0" y="1306286"/>
            <a:ext cx="7772400" cy="5551714"/>
          </a:xfrm>
          <a:prstGeom prst="rect">
            <a:avLst/>
          </a:prstGeom>
        </p:spPr>
      </p:pic>
      <p:sp>
        <p:nvSpPr>
          <p:cNvPr id="8" name="Content Placeholder 2">
            <a:extLst>
              <a:ext uri="{FF2B5EF4-FFF2-40B4-BE49-F238E27FC236}">
                <a16:creationId xmlns:a16="http://schemas.microsoft.com/office/drawing/2014/main" id="{2B6E6A71-D72B-161B-5E9D-E84D034E1FA1}"/>
              </a:ext>
            </a:extLst>
          </p:cNvPr>
          <p:cNvSpPr txBox="1">
            <a:spLocks/>
          </p:cNvSpPr>
          <p:nvPr/>
        </p:nvSpPr>
        <p:spPr>
          <a:xfrm>
            <a:off x="7501467" y="2098675"/>
            <a:ext cx="438052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latin typeface="Trebuchet MS" panose="020B0703020202090204" pitchFamily="34" charset="0"/>
              </a:rPr>
              <a:t>There is no longer a significant increase in baseline eEPSC  amplitude under acute stress with 5uM of AM251 applied to block CB1 receptors</a:t>
            </a:r>
          </a:p>
        </p:txBody>
      </p:sp>
    </p:spTree>
    <p:extLst>
      <p:ext uri="{BB962C8B-B14F-4D97-AF65-F5344CB8AC3E}">
        <p14:creationId xmlns:p14="http://schemas.microsoft.com/office/powerpoint/2010/main" val="2736233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5A9A9-7C4A-9484-47A2-A613E95EE1BD}"/>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1EFF816-A562-A567-2DBD-9DE7E092C809}"/>
              </a:ext>
            </a:extLst>
          </p:cNvPr>
          <p:cNvSpPr txBox="1">
            <a:spLocks/>
          </p:cNvSpPr>
          <p:nvPr/>
        </p:nvSpPr>
        <p:spPr>
          <a:xfrm>
            <a:off x="1484026" y="1122363"/>
            <a:ext cx="9183974" cy="3946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latin typeface="Trebuchet MS" panose="020B0703020202090204" pitchFamily="34" charset="0"/>
              </a:rPr>
              <a:t>What about long-lasting changes?</a:t>
            </a:r>
            <a:endParaRPr lang="en-US" sz="5400" dirty="0"/>
          </a:p>
        </p:txBody>
      </p:sp>
    </p:spTree>
    <p:extLst>
      <p:ext uri="{BB962C8B-B14F-4D97-AF65-F5344CB8AC3E}">
        <p14:creationId xmlns:p14="http://schemas.microsoft.com/office/powerpoint/2010/main" val="3495936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E2384-80AA-1F73-BC3F-A55E3E10590B}"/>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20ACD339-A8D9-B409-F701-36B65C823809}"/>
              </a:ext>
            </a:extLst>
          </p:cNvPr>
          <p:cNvGrpSpPr/>
          <p:nvPr/>
        </p:nvGrpSpPr>
        <p:grpSpPr>
          <a:xfrm>
            <a:off x="5986381" y="665386"/>
            <a:ext cx="6112276" cy="4739607"/>
            <a:chOff x="5986381" y="665386"/>
            <a:chExt cx="6112276" cy="4739607"/>
          </a:xfrm>
        </p:grpSpPr>
        <p:pic>
          <p:nvPicPr>
            <p:cNvPr id="3" name="Picture 2" descr="A graph with dots and lines&#10;&#10;AI-generated content may be incorrect.">
              <a:extLst>
                <a:ext uri="{FF2B5EF4-FFF2-40B4-BE49-F238E27FC236}">
                  <a16:creationId xmlns:a16="http://schemas.microsoft.com/office/drawing/2014/main" id="{D3DB418E-9300-E6DE-D009-61C36A34352C}"/>
                </a:ext>
              </a:extLst>
            </p:cNvPr>
            <p:cNvPicPr>
              <a:picLocks noChangeAspect="1"/>
            </p:cNvPicPr>
            <p:nvPr/>
          </p:nvPicPr>
          <p:blipFill>
            <a:blip r:embed="rId3"/>
            <a:stretch>
              <a:fillRect/>
            </a:stretch>
          </p:blipFill>
          <p:spPr>
            <a:xfrm>
              <a:off x="5986381" y="1034718"/>
              <a:ext cx="6112276" cy="4370275"/>
            </a:xfrm>
            <a:prstGeom prst="rect">
              <a:avLst/>
            </a:prstGeom>
          </p:spPr>
        </p:pic>
        <p:sp>
          <p:nvSpPr>
            <p:cNvPr id="6" name="TextBox 5">
              <a:extLst>
                <a:ext uri="{FF2B5EF4-FFF2-40B4-BE49-F238E27FC236}">
                  <a16:creationId xmlns:a16="http://schemas.microsoft.com/office/drawing/2014/main" id="{6C2C2800-B2A9-4473-FE88-FC0C60323A17}"/>
                </a:ext>
              </a:extLst>
            </p:cNvPr>
            <p:cNvSpPr txBox="1"/>
            <p:nvPr/>
          </p:nvSpPr>
          <p:spPr>
            <a:xfrm>
              <a:off x="7843822" y="665386"/>
              <a:ext cx="3705726" cy="369332"/>
            </a:xfrm>
            <a:prstGeom prst="rect">
              <a:avLst/>
            </a:prstGeom>
            <a:noFill/>
          </p:spPr>
          <p:txBody>
            <a:bodyPr wrap="square" rtlCol="0">
              <a:spAutoFit/>
            </a:bodyPr>
            <a:lstStyle/>
            <a:p>
              <a:pPr algn="ctr"/>
              <a:r>
                <a:rPr lang="en-US" dirty="0">
                  <a:latin typeface="Trebuchet MS" panose="020B0703020202090204" pitchFamily="34" charset="0"/>
                </a:rPr>
                <a:t>Acute Stress + Control Treatment</a:t>
              </a:r>
            </a:p>
          </p:txBody>
        </p:sp>
      </p:grpSp>
      <p:grpSp>
        <p:nvGrpSpPr>
          <p:cNvPr id="2" name="Group 1">
            <a:extLst>
              <a:ext uri="{FF2B5EF4-FFF2-40B4-BE49-F238E27FC236}">
                <a16:creationId xmlns:a16="http://schemas.microsoft.com/office/drawing/2014/main" id="{62A79A4A-8611-CAC2-5A12-97F4B23E2BA7}"/>
              </a:ext>
            </a:extLst>
          </p:cNvPr>
          <p:cNvGrpSpPr/>
          <p:nvPr/>
        </p:nvGrpSpPr>
        <p:grpSpPr>
          <a:xfrm>
            <a:off x="84224" y="665386"/>
            <a:ext cx="6112275" cy="4739606"/>
            <a:chOff x="84224" y="665386"/>
            <a:chExt cx="6112275" cy="4739606"/>
          </a:xfrm>
        </p:grpSpPr>
        <p:pic>
          <p:nvPicPr>
            <p:cNvPr id="5" name="Picture 4" descr="A graph with dots and lines&#10;&#10;AI-generated content may be incorrect.">
              <a:extLst>
                <a:ext uri="{FF2B5EF4-FFF2-40B4-BE49-F238E27FC236}">
                  <a16:creationId xmlns:a16="http://schemas.microsoft.com/office/drawing/2014/main" id="{5DCB095C-A8CE-21C2-D8C4-A7BE931792D1}"/>
                </a:ext>
              </a:extLst>
            </p:cNvPr>
            <p:cNvPicPr>
              <a:picLocks noChangeAspect="1"/>
            </p:cNvPicPr>
            <p:nvPr/>
          </p:nvPicPr>
          <p:blipFill>
            <a:blip r:embed="rId4"/>
            <a:stretch>
              <a:fillRect/>
            </a:stretch>
          </p:blipFill>
          <p:spPr>
            <a:xfrm>
              <a:off x="84224" y="1034718"/>
              <a:ext cx="6112275" cy="4370274"/>
            </a:xfrm>
            <a:prstGeom prst="rect">
              <a:avLst/>
            </a:prstGeom>
          </p:spPr>
        </p:pic>
        <p:sp>
          <p:nvSpPr>
            <p:cNvPr id="7" name="TextBox 6">
              <a:extLst>
                <a:ext uri="{FF2B5EF4-FFF2-40B4-BE49-F238E27FC236}">
                  <a16:creationId xmlns:a16="http://schemas.microsoft.com/office/drawing/2014/main" id="{C0E0CAE1-7EDF-3D60-D190-0B7BB951F2D1}"/>
                </a:ext>
              </a:extLst>
            </p:cNvPr>
            <p:cNvSpPr txBox="1"/>
            <p:nvPr/>
          </p:nvSpPr>
          <p:spPr>
            <a:xfrm>
              <a:off x="1731547" y="665386"/>
              <a:ext cx="3705726" cy="369332"/>
            </a:xfrm>
            <a:prstGeom prst="rect">
              <a:avLst/>
            </a:prstGeom>
            <a:noFill/>
          </p:spPr>
          <p:txBody>
            <a:bodyPr wrap="square" rtlCol="0">
              <a:spAutoFit/>
            </a:bodyPr>
            <a:lstStyle/>
            <a:p>
              <a:pPr algn="ctr"/>
              <a:r>
                <a:rPr lang="en-US" dirty="0">
                  <a:latin typeface="Trebuchet MS" panose="020B0703020202090204" pitchFamily="34" charset="0"/>
                </a:rPr>
                <a:t>Naïve + Control Treatment</a:t>
              </a:r>
            </a:p>
          </p:txBody>
        </p:sp>
      </p:grpSp>
      <p:sp>
        <p:nvSpPr>
          <p:cNvPr id="8" name="TextBox 7">
            <a:extLst>
              <a:ext uri="{FF2B5EF4-FFF2-40B4-BE49-F238E27FC236}">
                <a16:creationId xmlns:a16="http://schemas.microsoft.com/office/drawing/2014/main" id="{095DDCB9-7430-12A3-AC4A-1EDC0A4D8805}"/>
              </a:ext>
            </a:extLst>
          </p:cNvPr>
          <p:cNvSpPr txBox="1"/>
          <p:nvPr/>
        </p:nvSpPr>
        <p:spPr>
          <a:xfrm>
            <a:off x="2346828" y="5407783"/>
            <a:ext cx="7279105" cy="830997"/>
          </a:xfrm>
          <a:prstGeom prst="rect">
            <a:avLst/>
          </a:prstGeom>
          <a:noFill/>
        </p:spPr>
        <p:txBody>
          <a:bodyPr wrap="square" rtlCol="0">
            <a:spAutoFit/>
          </a:bodyPr>
          <a:lstStyle/>
          <a:p>
            <a:pPr algn="ctr"/>
            <a:r>
              <a:rPr lang="en-US" sz="2400" b="1" dirty="0">
                <a:solidFill>
                  <a:srgbClr val="EB647E"/>
                </a:solidFill>
                <a:latin typeface="Trebuchet MS" panose="020B0703020202090204" pitchFamily="34" charset="0"/>
              </a:rPr>
              <a:t>Acute stress </a:t>
            </a:r>
            <a:r>
              <a:rPr lang="en-US" sz="2400" dirty="0">
                <a:latin typeface="Trebuchet MS" panose="020B0703020202090204" pitchFamily="34" charset="0"/>
              </a:rPr>
              <a:t>decreases evoked excitatory current amplitude after HFS</a:t>
            </a:r>
          </a:p>
        </p:txBody>
      </p:sp>
    </p:spTree>
    <p:extLst>
      <p:ext uri="{BB962C8B-B14F-4D97-AF65-F5344CB8AC3E}">
        <p14:creationId xmlns:p14="http://schemas.microsoft.com/office/powerpoint/2010/main" val="840492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38EA2-B887-C58F-3AB9-7FD8FBCE03B3}"/>
            </a:ext>
          </a:extLst>
        </p:cNvPr>
        <p:cNvGrpSpPr/>
        <p:nvPr/>
      </p:nvGrpSpPr>
      <p:grpSpPr>
        <a:xfrm>
          <a:off x="0" y="0"/>
          <a:ext cx="0" cy="0"/>
          <a:chOff x="0" y="0"/>
          <a:chExt cx="0" cy="0"/>
        </a:xfrm>
      </p:grpSpPr>
      <p:sp>
        <p:nvSpPr>
          <p:cNvPr id="22" name="Down Arrow Callout 21">
            <a:extLst>
              <a:ext uri="{FF2B5EF4-FFF2-40B4-BE49-F238E27FC236}">
                <a16:creationId xmlns:a16="http://schemas.microsoft.com/office/drawing/2014/main" id="{5EB134D5-BBC3-D820-399F-357C5BD82DE8}"/>
              </a:ext>
            </a:extLst>
          </p:cNvPr>
          <p:cNvSpPr/>
          <p:nvPr/>
        </p:nvSpPr>
        <p:spPr>
          <a:xfrm>
            <a:off x="7897926" y="344663"/>
            <a:ext cx="3378506" cy="2170323"/>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latin typeface="Trebuchet MS" panose="020B0703020202090204" pitchFamily="34" charset="0"/>
              </a:rPr>
              <a:t>Hypothalamic-Pituitary-Adrenal Axis</a:t>
            </a:r>
          </a:p>
        </p:txBody>
      </p:sp>
      <p:sp>
        <p:nvSpPr>
          <p:cNvPr id="27" name="Rectangle 26">
            <a:extLst>
              <a:ext uri="{FF2B5EF4-FFF2-40B4-BE49-F238E27FC236}">
                <a16:creationId xmlns:a16="http://schemas.microsoft.com/office/drawing/2014/main" id="{C1E832E7-41E7-1B49-12D0-F8F0194182EF}"/>
              </a:ext>
            </a:extLst>
          </p:cNvPr>
          <p:cNvSpPr/>
          <p:nvPr/>
        </p:nvSpPr>
        <p:spPr>
          <a:xfrm>
            <a:off x="7897926" y="5131943"/>
            <a:ext cx="3378506" cy="727114"/>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Cortisol ↑ appetite</a:t>
            </a:r>
          </a:p>
        </p:txBody>
      </p:sp>
      <p:sp>
        <p:nvSpPr>
          <p:cNvPr id="3" name="Down Arrow Callout 2">
            <a:extLst>
              <a:ext uri="{FF2B5EF4-FFF2-40B4-BE49-F238E27FC236}">
                <a16:creationId xmlns:a16="http://schemas.microsoft.com/office/drawing/2014/main" id="{4C39F655-FFA0-6276-5253-EA4135575D12}"/>
              </a:ext>
            </a:extLst>
          </p:cNvPr>
          <p:cNvSpPr/>
          <p:nvPr/>
        </p:nvSpPr>
        <p:spPr>
          <a:xfrm>
            <a:off x="7897927" y="2642135"/>
            <a:ext cx="3378505" cy="1117755"/>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CRH ↓ appetite</a:t>
            </a:r>
          </a:p>
        </p:txBody>
      </p:sp>
      <p:sp>
        <p:nvSpPr>
          <p:cNvPr id="4" name="Down Arrow Callout 3">
            <a:extLst>
              <a:ext uri="{FF2B5EF4-FFF2-40B4-BE49-F238E27FC236}">
                <a16:creationId xmlns:a16="http://schemas.microsoft.com/office/drawing/2014/main" id="{3C85AB48-5FC7-F572-6F07-E6B19786DBC6}"/>
              </a:ext>
            </a:extLst>
          </p:cNvPr>
          <p:cNvSpPr/>
          <p:nvPr/>
        </p:nvSpPr>
        <p:spPr>
          <a:xfrm>
            <a:off x="7897926" y="3887039"/>
            <a:ext cx="3378505" cy="1117755"/>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ACTH</a:t>
            </a:r>
          </a:p>
        </p:txBody>
      </p:sp>
      <p:sp>
        <p:nvSpPr>
          <p:cNvPr id="14" name="Right Arrow Callout 13">
            <a:extLst>
              <a:ext uri="{FF2B5EF4-FFF2-40B4-BE49-F238E27FC236}">
                <a16:creationId xmlns:a16="http://schemas.microsoft.com/office/drawing/2014/main" id="{ECEAE28C-12B9-4799-2B92-CAC9C3AE827A}"/>
              </a:ext>
            </a:extLst>
          </p:cNvPr>
          <p:cNvSpPr/>
          <p:nvPr/>
        </p:nvSpPr>
        <p:spPr>
          <a:xfrm>
            <a:off x="3463992" y="2342863"/>
            <a:ext cx="4196661" cy="1244904"/>
          </a:xfrm>
          <a:prstGeom prst="rightArrowCallout">
            <a:avLst>
              <a:gd name="adj1" fmla="val 25000"/>
              <a:gd name="adj2" fmla="val 25000"/>
              <a:gd name="adj3" fmla="val 25000"/>
              <a:gd name="adj4" fmla="val 80728"/>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Norepinephrine ↓ appetite</a:t>
            </a:r>
          </a:p>
          <a:p>
            <a:pPr algn="ctr"/>
            <a:endParaRPr lang="en-US" sz="2000" dirty="0">
              <a:latin typeface="Trebuchet MS" panose="020B0703020202090204" pitchFamily="34" charset="0"/>
            </a:endParaRPr>
          </a:p>
          <a:p>
            <a:pPr algn="ctr"/>
            <a:r>
              <a:rPr lang="en-US" sz="2000" dirty="0">
                <a:latin typeface="Trebuchet MS" panose="020B0703020202090204" pitchFamily="34" charset="0"/>
              </a:rPr>
              <a:t>Epinephrine ↓ appetite</a:t>
            </a:r>
          </a:p>
        </p:txBody>
      </p:sp>
      <p:sp>
        <p:nvSpPr>
          <p:cNvPr id="15" name="Right Arrow Callout 14">
            <a:extLst>
              <a:ext uri="{FF2B5EF4-FFF2-40B4-BE49-F238E27FC236}">
                <a16:creationId xmlns:a16="http://schemas.microsoft.com/office/drawing/2014/main" id="{6E3821D5-3344-3D87-F663-7EE439C1D0B3}"/>
              </a:ext>
            </a:extLst>
          </p:cNvPr>
          <p:cNvSpPr/>
          <p:nvPr/>
        </p:nvSpPr>
        <p:spPr>
          <a:xfrm>
            <a:off x="338671" y="2034389"/>
            <a:ext cx="2938847" cy="1861852"/>
          </a:xfrm>
          <a:prstGeom prst="rightArrowCallout">
            <a:avLst>
              <a:gd name="adj1" fmla="val 21362"/>
              <a:gd name="adj2" fmla="val 25000"/>
              <a:gd name="adj3" fmla="val 25000"/>
              <a:gd name="adj4" fmla="val 76886"/>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latin typeface="Trebuchet MS" panose="020B0703020202090204" pitchFamily="34" charset="0"/>
              </a:rPr>
              <a:t>Sympathetic </a:t>
            </a:r>
          </a:p>
          <a:p>
            <a:pPr algn="ctr"/>
            <a:r>
              <a:rPr lang="en-US" sz="2700" dirty="0">
                <a:latin typeface="Trebuchet MS" panose="020B0703020202090204" pitchFamily="34" charset="0"/>
              </a:rPr>
              <a:t>Nervous </a:t>
            </a:r>
          </a:p>
          <a:p>
            <a:pPr algn="ctr"/>
            <a:r>
              <a:rPr lang="en-US" sz="2700" dirty="0">
                <a:latin typeface="Trebuchet MS" panose="020B0703020202090204" pitchFamily="34" charset="0"/>
              </a:rPr>
              <a:t>System</a:t>
            </a:r>
            <a:endParaRPr lang="en-US" sz="2700" dirty="0"/>
          </a:p>
        </p:txBody>
      </p:sp>
      <p:cxnSp>
        <p:nvCxnSpPr>
          <p:cNvPr id="5" name="Straight Connector 4">
            <a:extLst>
              <a:ext uri="{FF2B5EF4-FFF2-40B4-BE49-F238E27FC236}">
                <a16:creationId xmlns:a16="http://schemas.microsoft.com/office/drawing/2014/main" id="{E1B29BA4-E93F-A8AF-D341-5EC48CB375A5}"/>
              </a:ext>
            </a:extLst>
          </p:cNvPr>
          <p:cNvCxnSpPr>
            <a:cxnSpLocks/>
            <a:stCxn id="27" idx="3"/>
          </p:cNvCxnSpPr>
          <p:nvPr/>
        </p:nvCxnSpPr>
        <p:spPr>
          <a:xfrm>
            <a:off x="11276432" y="5495500"/>
            <a:ext cx="44601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54FA81D-54D2-7C8D-C311-B2427B03431E}"/>
              </a:ext>
            </a:extLst>
          </p:cNvPr>
          <p:cNvCxnSpPr>
            <a:cxnSpLocks/>
          </p:cNvCxnSpPr>
          <p:nvPr/>
        </p:nvCxnSpPr>
        <p:spPr>
          <a:xfrm>
            <a:off x="11698369" y="4235665"/>
            <a:ext cx="0" cy="125983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18ADDE2-88F9-1866-D98A-95CADB4ACF43}"/>
              </a:ext>
            </a:extLst>
          </p:cNvPr>
          <p:cNvCxnSpPr>
            <a:cxnSpLocks/>
          </p:cNvCxnSpPr>
          <p:nvPr/>
        </p:nvCxnSpPr>
        <p:spPr>
          <a:xfrm>
            <a:off x="11409405" y="4235665"/>
            <a:ext cx="30775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F94389-FFDD-2735-425A-5E1BBB614C72}"/>
              </a:ext>
            </a:extLst>
          </p:cNvPr>
          <p:cNvCxnSpPr>
            <a:cxnSpLocks/>
          </p:cNvCxnSpPr>
          <p:nvPr/>
        </p:nvCxnSpPr>
        <p:spPr>
          <a:xfrm flipV="1">
            <a:off x="11401237" y="4137694"/>
            <a:ext cx="0" cy="20620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1D86256-E761-FBCE-53C1-EA7B4705A79F}"/>
              </a:ext>
            </a:extLst>
          </p:cNvPr>
          <p:cNvCxnSpPr>
            <a:cxnSpLocks/>
          </p:cNvCxnSpPr>
          <p:nvPr/>
        </p:nvCxnSpPr>
        <p:spPr>
          <a:xfrm>
            <a:off x="11252358" y="5704171"/>
            <a:ext cx="67001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118D92F-8F65-DF44-1C98-5647181AD81E}"/>
              </a:ext>
            </a:extLst>
          </p:cNvPr>
          <p:cNvCxnSpPr>
            <a:cxnSpLocks/>
          </p:cNvCxnSpPr>
          <p:nvPr/>
        </p:nvCxnSpPr>
        <p:spPr>
          <a:xfrm>
            <a:off x="11894811" y="2926386"/>
            <a:ext cx="0" cy="277778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9712D5F-7544-06B6-43FC-B7ACBEDB2FEB}"/>
              </a:ext>
            </a:extLst>
          </p:cNvPr>
          <p:cNvCxnSpPr>
            <a:cxnSpLocks/>
          </p:cNvCxnSpPr>
          <p:nvPr/>
        </p:nvCxnSpPr>
        <p:spPr>
          <a:xfrm>
            <a:off x="11409405" y="2954206"/>
            <a:ext cx="486668"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A592B2A-C752-65E7-D0B4-0A88FE679C90}"/>
              </a:ext>
            </a:extLst>
          </p:cNvPr>
          <p:cNvCxnSpPr>
            <a:cxnSpLocks/>
          </p:cNvCxnSpPr>
          <p:nvPr/>
        </p:nvCxnSpPr>
        <p:spPr>
          <a:xfrm flipV="1">
            <a:off x="11401237" y="2856235"/>
            <a:ext cx="0" cy="20620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D1F5C124-69BA-8205-14F0-7FE553C95A0E}"/>
              </a:ext>
            </a:extLst>
          </p:cNvPr>
          <p:cNvGrpSpPr/>
          <p:nvPr/>
        </p:nvGrpSpPr>
        <p:grpSpPr>
          <a:xfrm rot="18960092">
            <a:off x="11319525" y="4583359"/>
            <a:ext cx="766387" cy="752093"/>
            <a:chOff x="7743462" y="4896091"/>
            <a:chExt cx="1782501" cy="1782501"/>
          </a:xfrm>
        </p:grpSpPr>
        <p:sp>
          <p:nvSpPr>
            <p:cNvPr id="31" name="Rectangle 30">
              <a:extLst>
                <a:ext uri="{FF2B5EF4-FFF2-40B4-BE49-F238E27FC236}">
                  <a16:creationId xmlns:a16="http://schemas.microsoft.com/office/drawing/2014/main" id="{883B29E2-8D2E-02C9-AFA7-FE492B8DFFD5}"/>
                </a:ext>
              </a:extLst>
            </p:cNvPr>
            <p:cNvSpPr/>
            <p:nvPr/>
          </p:nvSpPr>
          <p:spPr>
            <a:xfrm>
              <a:off x="8565266"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362560D5-B8C5-AB9A-673C-0C957FA98B42}"/>
                </a:ext>
              </a:extLst>
            </p:cNvPr>
            <p:cNvSpPr/>
            <p:nvPr/>
          </p:nvSpPr>
          <p:spPr>
            <a:xfrm rot="5400000">
              <a:off x="8565265"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635AAF20-C10E-7E82-247D-8CD9A3660D5B}"/>
              </a:ext>
            </a:extLst>
          </p:cNvPr>
          <p:cNvGrpSpPr/>
          <p:nvPr/>
        </p:nvGrpSpPr>
        <p:grpSpPr>
          <a:xfrm rot="18960092">
            <a:off x="11470136" y="3183606"/>
            <a:ext cx="766387" cy="752093"/>
            <a:chOff x="7743462" y="4896091"/>
            <a:chExt cx="1782501" cy="1782501"/>
          </a:xfrm>
        </p:grpSpPr>
        <p:sp>
          <p:nvSpPr>
            <p:cNvPr id="34" name="Rectangle 33">
              <a:extLst>
                <a:ext uri="{FF2B5EF4-FFF2-40B4-BE49-F238E27FC236}">
                  <a16:creationId xmlns:a16="http://schemas.microsoft.com/office/drawing/2014/main" id="{F6F6F99A-4F1A-6C7B-A9F3-081EC59CFB33}"/>
                </a:ext>
              </a:extLst>
            </p:cNvPr>
            <p:cNvSpPr/>
            <p:nvPr/>
          </p:nvSpPr>
          <p:spPr>
            <a:xfrm>
              <a:off x="8565266"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82CAD5FF-2E6C-C84B-DBA9-A594E7A482BC}"/>
                </a:ext>
              </a:extLst>
            </p:cNvPr>
            <p:cNvSpPr/>
            <p:nvPr/>
          </p:nvSpPr>
          <p:spPr>
            <a:xfrm rot="5400000">
              <a:off x="8565265"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Content Placeholder 2">
            <a:extLst>
              <a:ext uri="{FF2B5EF4-FFF2-40B4-BE49-F238E27FC236}">
                <a16:creationId xmlns:a16="http://schemas.microsoft.com/office/drawing/2014/main" id="{962F0095-47D7-9989-F07F-82A106A37756}"/>
              </a:ext>
            </a:extLst>
          </p:cNvPr>
          <p:cNvSpPr txBox="1">
            <a:spLocks/>
          </p:cNvSpPr>
          <p:nvPr/>
        </p:nvSpPr>
        <p:spPr>
          <a:xfrm>
            <a:off x="193273" y="4544844"/>
            <a:ext cx="7058716" cy="8291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Trebuchet MS" panose="020B0703020202090204" pitchFamily="34" charset="0"/>
              </a:rPr>
              <a:t>Increases consumption of highly palatable “comfort foods”</a:t>
            </a:r>
          </a:p>
        </p:txBody>
      </p:sp>
      <p:sp>
        <p:nvSpPr>
          <p:cNvPr id="37" name="Content Placeholder 2">
            <a:extLst>
              <a:ext uri="{FF2B5EF4-FFF2-40B4-BE49-F238E27FC236}">
                <a16:creationId xmlns:a16="http://schemas.microsoft.com/office/drawing/2014/main" id="{1A53E87F-FFEE-31A5-D0E0-AEB7F0F16FB1}"/>
              </a:ext>
            </a:extLst>
          </p:cNvPr>
          <p:cNvSpPr txBox="1">
            <a:spLocks/>
          </p:cNvSpPr>
          <p:nvPr/>
        </p:nvSpPr>
        <p:spPr>
          <a:xfrm>
            <a:off x="193273" y="5421177"/>
            <a:ext cx="7955986" cy="18292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Trebuchet MS" panose="020B0703020202090204" pitchFamily="34" charset="0"/>
              </a:rPr>
              <a:t>Risk factors for increased food intake under chronic stress in humans include being female, overweight,     or having a history of food restriction</a:t>
            </a:r>
          </a:p>
        </p:txBody>
      </p:sp>
      <p:sp>
        <p:nvSpPr>
          <p:cNvPr id="38" name="TextBox 37">
            <a:extLst>
              <a:ext uri="{FF2B5EF4-FFF2-40B4-BE49-F238E27FC236}">
                <a16:creationId xmlns:a16="http://schemas.microsoft.com/office/drawing/2014/main" id="{8DEF25E3-02AB-046E-C650-B6A4A55123D3}"/>
              </a:ext>
            </a:extLst>
          </p:cNvPr>
          <p:cNvSpPr txBox="1"/>
          <p:nvPr/>
        </p:nvSpPr>
        <p:spPr>
          <a:xfrm>
            <a:off x="0" y="605926"/>
            <a:ext cx="7299900" cy="584775"/>
          </a:xfrm>
          <a:prstGeom prst="rect">
            <a:avLst/>
          </a:prstGeom>
          <a:noFill/>
        </p:spPr>
        <p:txBody>
          <a:bodyPr wrap="square" rtlCol="0">
            <a:spAutoFit/>
          </a:bodyPr>
          <a:lstStyle/>
          <a:p>
            <a:pPr algn="ctr"/>
            <a:r>
              <a:rPr lang="en-US" sz="3200" b="1" dirty="0">
                <a:latin typeface="Trebuchet MS" panose="020B0703020202090204" pitchFamily="34" charset="0"/>
              </a:rPr>
              <a:t>Repeated stress</a:t>
            </a:r>
            <a:endParaRPr lang="en-US" sz="3200" b="1" dirty="0"/>
          </a:p>
        </p:txBody>
      </p:sp>
    </p:spTree>
    <p:extLst>
      <p:ext uri="{BB962C8B-B14F-4D97-AF65-F5344CB8AC3E}">
        <p14:creationId xmlns:p14="http://schemas.microsoft.com/office/powerpoint/2010/main" val="2886860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B30F4-7B02-5745-325B-D1672B4546EA}"/>
            </a:ext>
          </a:extLst>
        </p:cNvPr>
        <p:cNvGrpSpPr/>
        <p:nvPr/>
      </p:nvGrpSpPr>
      <p:grpSpPr>
        <a:xfrm>
          <a:off x="0" y="0"/>
          <a:ext cx="0" cy="0"/>
          <a:chOff x="0" y="0"/>
          <a:chExt cx="0" cy="0"/>
        </a:xfrm>
      </p:grpSpPr>
      <p:pic>
        <p:nvPicPr>
          <p:cNvPr id="3" name="Picture 2" descr="A graph with dots and lines&#10;&#10;AI-generated content may be incorrect.">
            <a:extLst>
              <a:ext uri="{FF2B5EF4-FFF2-40B4-BE49-F238E27FC236}">
                <a16:creationId xmlns:a16="http://schemas.microsoft.com/office/drawing/2014/main" id="{E435EC96-474F-05AA-8447-6FBEF7401CEF}"/>
              </a:ext>
            </a:extLst>
          </p:cNvPr>
          <p:cNvPicPr>
            <a:picLocks noChangeAspect="1"/>
          </p:cNvPicPr>
          <p:nvPr/>
        </p:nvPicPr>
        <p:blipFill>
          <a:blip r:embed="rId3"/>
          <a:stretch>
            <a:fillRect/>
          </a:stretch>
        </p:blipFill>
        <p:spPr>
          <a:xfrm>
            <a:off x="5986381" y="1034718"/>
            <a:ext cx="6112276" cy="4370275"/>
          </a:xfrm>
          <a:prstGeom prst="rect">
            <a:avLst/>
          </a:prstGeom>
        </p:spPr>
      </p:pic>
      <p:grpSp>
        <p:nvGrpSpPr>
          <p:cNvPr id="2" name="Group 1">
            <a:extLst>
              <a:ext uri="{FF2B5EF4-FFF2-40B4-BE49-F238E27FC236}">
                <a16:creationId xmlns:a16="http://schemas.microsoft.com/office/drawing/2014/main" id="{41A27870-2818-52C7-2514-E8F14EBFF212}"/>
              </a:ext>
            </a:extLst>
          </p:cNvPr>
          <p:cNvGrpSpPr/>
          <p:nvPr/>
        </p:nvGrpSpPr>
        <p:grpSpPr>
          <a:xfrm>
            <a:off x="84225" y="665384"/>
            <a:ext cx="6112273" cy="4736712"/>
            <a:chOff x="84225" y="665384"/>
            <a:chExt cx="6112273" cy="4736712"/>
          </a:xfrm>
        </p:grpSpPr>
        <p:pic>
          <p:nvPicPr>
            <p:cNvPr id="5" name="Picture 4">
              <a:extLst>
                <a:ext uri="{FF2B5EF4-FFF2-40B4-BE49-F238E27FC236}">
                  <a16:creationId xmlns:a16="http://schemas.microsoft.com/office/drawing/2014/main" id="{182075F9-7E37-C12A-9B77-4EACDDB316F9}"/>
                </a:ext>
              </a:extLst>
            </p:cNvPr>
            <p:cNvPicPr>
              <a:picLocks noChangeAspect="1"/>
            </p:cNvPicPr>
            <p:nvPr/>
          </p:nvPicPr>
          <p:blipFill>
            <a:blip r:embed="rId4"/>
            <a:srcRect/>
            <a:stretch/>
          </p:blipFill>
          <p:spPr>
            <a:xfrm>
              <a:off x="84225" y="1037613"/>
              <a:ext cx="6112273" cy="4364483"/>
            </a:xfrm>
            <a:prstGeom prst="rect">
              <a:avLst/>
            </a:prstGeom>
          </p:spPr>
        </p:pic>
        <p:sp>
          <p:nvSpPr>
            <p:cNvPr id="7" name="TextBox 6">
              <a:extLst>
                <a:ext uri="{FF2B5EF4-FFF2-40B4-BE49-F238E27FC236}">
                  <a16:creationId xmlns:a16="http://schemas.microsoft.com/office/drawing/2014/main" id="{BAAE9558-8E1A-07C3-AF66-87FB83B5DA35}"/>
                </a:ext>
              </a:extLst>
            </p:cNvPr>
            <p:cNvSpPr txBox="1"/>
            <p:nvPr/>
          </p:nvSpPr>
          <p:spPr>
            <a:xfrm>
              <a:off x="1545792" y="665384"/>
              <a:ext cx="3705726" cy="369332"/>
            </a:xfrm>
            <a:prstGeom prst="rect">
              <a:avLst/>
            </a:prstGeom>
            <a:noFill/>
          </p:spPr>
          <p:txBody>
            <a:bodyPr wrap="square" rtlCol="0">
              <a:spAutoFit/>
            </a:bodyPr>
            <a:lstStyle/>
            <a:p>
              <a:pPr algn="ctr"/>
              <a:r>
                <a:rPr lang="en-US" dirty="0">
                  <a:latin typeface="Trebuchet MS" panose="020B0703020202090204" pitchFamily="34" charset="0"/>
                </a:rPr>
                <a:t>Acute Stress + AM251</a:t>
              </a:r>
            </a:p>
          </p:txBody>
        </p:sp>
      </p:grpSp>
      <p:sp>
        <p:nvSpPr>
          <p:cNvPr id="8" name="TextBox 7">
            <a:extLst>
              <a:ext uri="{FF2B5EF4-FFF2-40B4-BE49-F238E27FC236}">
                <a16:creationId xmlns:a16="http://schemas.microsoft.com/office/drawing/2014/main" id="{E630EC9C-B64E-35DC-204B-DEC676EA9D4D}"/>
              </a:ext>
            </a:extLst>
          </p:cNvPr>
          <p:cNvSpPr txBox="1"/>
          <p:nvPr/>
        </p:nvSpPr>
        <p:spPr>
          <a:xfrm>
            <a:off x="914400" y="5407783"/>
            <a:ext cx="9873049" cy="461665"/>
          </a:xfrm>
          <a:prstGeom prst="rect">
            <a:avLst/>
          </a:prstGeom>
          <a:noFill/>
        </p:spPr>
        <p:txBody>
          <a:bodyPr wrap="square" rtlCol="0">
            <a:spAutoFit/>
          </a:bodyPr>
          <a:lstStyle/>
          <a:p>
            <a:pPr algn="ctr"/>
            <a:r>
              <a:rPr lang="en-US" sz="2400" dirty="0">
                <a:latin typeface="Trebuchet MS" panose="020B0703020202090204" pitchFamily="34" charset="0"/>
              </a:rPr>
              <a:t>Glutamate transmission did not decrease when </a:t>
            </a:r>
            <a:r>
              <a:rPr lang="en-US" sz="2400" b="1" dirty="0">
                <a:solidFill>
                  <a:srgbClr val="C11C84"/>
                </a:solidFill>
                <a:latin typeface="Trebuchet MS" panose="020B0703020202090204" pitchFamily="34" charset="0"/>
              </a:rPr>
              <a:t>CB1Rs</a:t>
            </a:r>
            <a:r>
              <a:rPr lang="en-US" sz="2400" dirty="0">
                <a:latin typeface="Trebuchet MS" panose="020B0703020202090204" pitchFamily="34" charset="0"/>
              </a:rPr>
              <a:t> were blocked</a:t>
            </a:r>
            <a:endParaRPr lang="en-US" sz="2400" b="1" dirty="0">
              <a:solidFill>
                <a:srgbClr val="FFADFF"/>
              </a:solidFill>
              <a:latin typeface="Trebuchet MS" panose="020B0703020202090204" pitchFamily="34" charset="0"/>
            </a:endParaRPr>
          </a:p>
        </p:txBody>
      </p:sp>
      <p:sp>
        <p:nvSpPr>
          <p:cNvPr id="9" name="TextBox 8">
            <a:extLst>
              <a:ext uri="{FF2B5EF4-FFF2-40B4-BE49-F238E27FC236}">
                <a16:creationId xmlns:a16="http://schemas.microsoft.com/office/drawing/2014/main" id="{F322C1A2-883C-DD66-A563-BEC9156B8008}"/>
              </a:ext>
            </a:extLst>
          </p:cNvPr>
          <p:cNvSpPr txBox="1"/>
          <p:nvPr/>
        </p:nvSpPr>
        <p:spPr>
          <a:xfrm>
            <a:off x="7843820" y="665384"/>
            <a:ext cx="3705726" cy="369332"/>
          </a:xfrm>
          <a:prstGeom prst="rect">
            <a:avLst/>
          </a:prstGeom>
          <a:noFill/>
        </p:spPr>
        <p:txBody>
          <a:bodyPr wrap="square" rtlCol="0">
            <a:spAutoFit/>
          </a:bodyPr>
          <a:lstStyle/>
          <a:p>
            <a:pPr algn="ctr"/>
            <a:r>
              <a:rPr lang="en-US" dirty="0">
                <a:latin typeface="Trebuchet MS" panose="020B0703020202090204" pitchFamily="34" charset="0"/>
              </a:rPr>
              <a:t>Acute Stress + Control Treatment</a:t>
            </a:r>
          </a:p>
        </p:txBody>
      </p:sp>
    </p:spTree>
    <p:extLst>
      <p:ext uri="{BB962C8B-B14F-4D97-AF65-F5344CB8AC3E}">
        <p14:creationId xmlns:p14="http://schemas.microsoft.com/office/powerpoint/2010/main" val="3749381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number of dots&#10;&#10;AI-generated content may be incorrect.">
            <a:extLst>
              <a:ext uri="{FF2B5EF4-FFF2-40B4-BE49-F238E27FC236}">
                <a16:creationId xmlns:a16="http://schemas.microsoft.com/office/drawing/2014/main" id="{BC266B83-8F89-D8F2-E03C-0C32F12D6AA2}"/>
              </a:ext>
            </a:extLst>
          </p:cNvPr>
          <p:cNvPicPr>
            <a:picLocks noChangeAspect="1"/>
          </p:cNvPicPr>
          <p:nvPr/>
        </p:nvPicPr>
        <p:blipFill>
          <a:blip r:embed="rId2"/>
          <a:stretch>
            <a:fillRect/>
          </a:stretch>
        </p:blipFill>
        <p:spPr>
          <a:xfrm>
            <a:off x="1587500" y="417287"/>
            <a:ext cx="9016999" cy="6440713"/>
          </a:xfrm>
          <a:prstGeom prst="rect">
            <a:avLst/>
          </a:prstGeom>
        </p:spPr>
      </p:pic>
    </p:spTree>
    <p:extLst>
      <p:ext uri="{BB962C8B-B14F-4D97-AF65-F5344CB8AC3E}">
        <p14:creationId xmlns:p14="http://schemas.microsoft.com/office/powerpoint/2010/main" val="953064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12617-5CED-D296-2C83-EE5C5B9AE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FA20AF-90BB-18B9-069F-6DA3AF9C0AE4}"/>
              </a:ext>
            </a:extLst>
          </p:cNvPr>
          <p:cNvSpPr>
            <a:spLocks noGrp="1"/>
          </p:cNvSpPr>
          <p:nvPr>
            <p:ph type="ctrTitle"/>
          </p:nvPr>
        </p:nvSpPr>
        <p:spPr>
          <a:xfrm>
            <a:off x="1143000" y="1037696"/>
            <a:ext cx="9906000" cy="5092170"/>
          </a:xfrm>
        </p:spPr>
        <p:txBody>
          <a:bodyPr anchor="ctr">
            <a:normAutofit/>
          </a:bodyPr>
          <a:lstStyle/>
          <a:p>
            <a:r>
              <a:rPr lang="en-US" sz="5400" dirty="0">
                <a:latin typeface="Trebuchet MS" panose="020B0703020202090204" pitchFamily="34" charset="0"/>
              </a:rPr>
              <a:t>Is this no change in </a:t>
            </a:r>
            <a:r>
              <a:rPr lang="en-US" sz="5400" b="1" dirty="0">
                <a:solidFill>
                  <a:srgbClr val="C11C84"/>
                </a:solidFill>
                <a:latin typeface="Trebuchet MS" panose="020B0703020202090204" pitchFamily="34" charset="0"/>
              </a:rPr>
              <a:t>acute stress with AM251</a:t>
            </a:r>
            <a:r>
              <a:rPr lang="en-US" sz="5400" dirty="0">
                <a:solidFill>
                  <a:srgbClr val="C11C84"/>
                </a:solidFill>
                <a:latin typeface="Trebuchet MS" panose="020B0703020202090204" pitchFamily="34" charset="0"/>
              </a:rPr>
              <a:t> </a:t>
            </a:r>
            <a:r>
              <a:rPr lang="en-US" sz="5400" dirty="0">
                <a:latin typeface="Trebuchet MS" panose="020B0703020202090204" pitchFamily="34" charset="0"/>
              </a:rPr>
              <a:t>related to presynaptic glutamate release probability like the decrease with </a:t>
            </a:r>
            <a:r>
              <a:rPr lang="en-US" sz="5400" b="1" dirty="0">
                <a:solidFill>
                  <a:srgbClr val="EB647E"/>
                </a:solidFill>
                <a:latin typeface="Trebuchet MS" panose="020B0703020202090204" pitchFamily="34" charset="0"/>
              </a:rPr>
              <a:t>acute stress </a:t>
            </a:r>
            <a:r>
              <a:rPr lang="en-US" sz="5400" dirty="0">
                <a:latin typeface="Trebuchet MS" panose="020B0703020202090204" pitchFamily="34" charset="0"/>
              </a:rPr>
              <a:t>was? </a:t>
            </a:r>
            <a:endParaRPr lang="en-US" sz="5400" dirty="0"/>
          </a:p>
        </p:txBody>
      </p:sp>
    </p:spTree>
    <p:extLst>
      <p:ext uri="{BB962C8B-B14F-4D97-AF65-F5344CB8AC3E}">
        <p14:creationId xmlns:p14="http://schemas.microsoft.com/office/powerpoint/2010/main" val="1734589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AE388-5578-0750-CD3F-81F21DF9C87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4FBF450-B920-AFC4-DAE5-52E76939BEFE}"/>
              </a:ext>
            </a:extLst>
          </p:cNvPr>
          <p:cNvSpPr txBox="1"/>
          <p:nvPr/>
        </p:nvSpPr>
        <p:spPr>
          <a:xfrm>
            <a:off x="2581543" y="5548668"/>
            <a:ext cx="7028913" cy="830997"/>
          </a:xfrm>
          <a:prstGeom prst="rect">
            <a:avLst/>
          </a:prstGeom>
          <a:noFill/>
        </p:spPr>
        <p:txBody>
          <a:bodyPr wrap="square" rtlCol="0">
            <a:spAutoFit/>
          </a:bodyPr>
          <a:lstStyle/>
          <a:p>
            <a:pPr algn="ctr"/>
            <a:r>
              <a:rPr lang="en-US" sz="2400" dirty="0">
                <a:latin typeface="Trebuchet MS" panose="020B0703020202090204" pitchFamily="34" charset="0"/>
              </a:rPr>
              <a:t>The decrease in presynaptic glutamate release was not seen when </a:t>
            </a:r>
            <a:r>
              <a:rPr lang="en-US" sz="2400" b="1" dirty="0">
                <a:solidFill>
                  <a:srgbClr val="C11C84"/>
                </a:solidFill>
                <a:latin typeface="Trebuchet MS" panose="020B0703020202090204" pitchFamily="34" charset="0"/>
              </a:rPr>
              <a:t>CB1Rs </a:t>
            </a:r>
            <a:r>
              <a:rPr lang="en-US" sz="2400" dirty="0">
                <a:latin typeface="Trebuchet MS" panose="020B0703020202090204" pitchFamily="34" charset="0"/>
              </a:rPr>
              <a:t>were blocked</a:t>
            </a:r>
            <a:endParaRPr lang="en-US" sz="2400" b="1" dirty="0">
              <a:solidFill>
                <a:srgbClr val="C11C84"/>
              </a:solidFill>
              <a:latin typeface="Trebuchet MS" panose="020B0703020202090204" pitchFamily="34" charset="0"/>
            </a:endParaRPr>
          </a:p>
        </p:txBody>
      </p:sp>
      <p:pic>
        <p:nvPicPr>
          <p:cNvPr id="4" name="Picture 3">
            <a:extLst>
              <a:ext uri="{FF2B5EF4-FFF2-40B4-BE49-F238E27FC236}">
                <a16:creationId xmlns:a16="http://schemas.microsoft.com/office/drawing/2014/main" id="{6AFBEAF3-22A1-30E7-BC08-244756C7BF10}"/>
              </a:ext>
            </a:extLst>
          </p:cNvPr>
          <p:cNvPicPr>
            <a:picLocks noChangeAspect="1"/>
          </p:cNvPicPr>
          <p:nvPr/>
        </p:nvPicPr>
        <p:blipFill>
          <a:blip r:embed="rId3"/>
          <a:srcRect/>
          <a:stretch/>
        </p:blipFill>
        <p:spPr>
          <a:xfrm>
            <a:off x="171967" y="1203184"/>
            <a:ext cx="5912830" cy="4240122"/>
          </a:xfrm>
          <a:prstGeom prst="rect">
            <a:avLst/>
          </a:prstGeom>
        </p:spPr>
      </p:pic>
      <p:pic>
        <p:nvPicPr>
          <p:cNvPr id="7" name="Picture 6" descr="A graph of a line&#10;&#10;AI-generated content may be incorrect.">
            <a:extLst>
              <a:ext uri="{FF2B5EF4-FFF2-40B4-BE49-F238E27FC236}">
                <a16:creationId xmlns:a16="http://schemas.microsoft.com/office/drawing/2014/main" id="{2A4F3074-9122-486B-47DB-FE37F66092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80" y="1203184"/>
            <a:ext cx="5935622" cy="4239729"/>
          </a:xfrm>
          <a:prstGeom prst="rect">
            <a:avLst/>
          </a:prstGeom>
        </p:spPr>
      </p:pic>
      <p:sp>
        <p:nvSpPr>
          <p:cNvPr id="11" name="TextBox 10">
            <a:extLst>
              <a:ext uri="{FF2B5EF4-FFF2-40B4-BE49-F238E27FC236}">
                <a16:creationId xmlns:a16="http://schemas.microsoft.com/office/drawing/2014/main" id="{9A769C3D-D6D5-D881-F595-D51DA0245119}"/>
              </a:ext>
            </a:extLst>
          </p:cNvPr>
          <p:cNvSpPr txBox="1"/>
          <p:nvPr/>
        </p:nvSpPr>
        <p:spPr>
          <a:xfrm>
            <a:off x="7485005" y="732978"/>
            <a:ext cx="3705726" cy="369332"/>
          </a:xfrm>
          <a:prstGeom prst="rect">
            <a:avLst/>
          </a:prstGeom>
          <a:noFill/>
        </p:spPr>
        <p:txBody>
          <a:bodyPr wrap="square" rtlCol="0">
            <a:spAutoFit/>
          </a:bodyPr>
          <a:lstStyle/>
          <a:p>
            <a:pPr algn="ctr"/>
            <a:r>
              <a:rPr lang="en-US" dirty="0">
                <a:latin typeface="Trebuchet MS" panose="020B0703020202090204" pitchFamily="34" charset="0"/>
              </a:rPr>
              <a:t>Acute Stress + Control Treatment</a:t>
            </a:r>
          </a:p>
        </p:txBody>
      </p:sp>
      <p:sp>
        <p:nvSpPr>
          <p:cNvPr id="12" name="TextBox 11">
            <a:extLst>
              <a:ext uri="{FF2B5EF4-FFF2-40B4-BE49-F238E27FC236}">
                <a16:creationId xmlns:a16="http://schemas.microsoft.com/office/drawing/2014/main" id="{87C9A8C5-55D1-5CE3-D700-DEE03318CCC2}"/>
              </a:ext>
            </a:extLst>
          </p:cNvPr>
          <p:cNvSpPr txBox="1"/>
          <p:nvPr/>
        </p:nvSpPr>
        <p:spPr>
          <a:xfrm>
            <a:off x="1465990" y="732978"/>
            <a:ext cx="3705726" cy="369332"/>
          </a:xfrm>
          <a:prstGeom prst="rect">
            <a:avLst/>
          </a:prstGeom>
          <a:noFill/>
        </p:spPr>
        <p:txBody>
          <a:bodyPr wrap="square" rtlCol="0">
            <a:spAutoFit/>
          </a:bodyPr>
          <a:lstStyle/>
          <a:p>
            <a:pPr algn="ctr"/>
            <a:r>
              <a:rPr lang="en-US" dirty="0">
                <a:latin typeface="Trebuchet MS" panose="020B0703020202090204" pitchFamily="34" charset="0"/>
              </a:rPr>
              <a:t>Acute Stress + AM251</a:t>
            </a:r>
          </a:p>
        </p:txBody>
      </p:sp>
    </p:spTree>
    <p:extLst>
      <p:ext uri="{BB962C8B-B14F-4D97-AF65-F5344CB8AC3E}">
        <p14:creationId xmlns:p14="http://schemas.microsoft.com/office/powerpoint/2010/main" val="370421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0E828-A3F5-C7A2-61EA-C11BC5B59DE3}"/>
            </a:ext>
          </a:extLst>
        </p:cNvPr>
        <p:cNvGrpSpPr/>
        <p:nvPr/>
      </p:nvGrpSpPr>
      <p:grpSpPr>
        <a:xfrm>
          <a:off x="0" y="0"/>
          <a:ext cx="0" cy="0"/>
          <a:chOff x="0" y="0"/>
          <a:chExt cx="0" cy="0"/>
        </a:xfrm>
      </p:grpSpPr>
      <p:pic>
        <p:nvPicPr>
          <p:cNvPr id="6" name="Picture 5" descr="A graph of different colored dots&#10;&#10;AI-generated content may be incorrect.">
            <a:extLst>
              <a:ext uri="{FF2B5EF4-FFF2-40B4-BE49-F238E27FC236}">
                <a16:creationId xmlns:a16="http://schemas.microsoft.com/office/drawing/2014/main" id="{C007B844-D616-965D-1D38-D1A2304C30E3}"/>
              </a:ext>
            </a:extLst>
          </p:cNvPr>
          <p:cNvPicPr>
            <a:picLocks noChangeAspect="1"/>
          </p:cNvPicPr>
          <p:nvPr/>
        </p:nvPicPr>
        <p:blipFill>
          <a:blip r:embed="rId2"/>
          <a:srcRect r="23854" b="7532"/>
          <a:stretch>
            <a:fillRect/>
          </a:stretch>
        </p:blipFill>
        <p:spPr>
          <a:xfrm>
            <a:off x="152400" y="1439884"/>
            <a:ext cx="5737011" cy="4976188"/>
          </a:xfrm>
          <a:prstGeom prst="rect">
            <a:avLst/>
          </a:prstGeom>
        </p:spPr>
      </p:pic>
      <p:pic>
        <p:nvPicPr>
          <p:cNvPr id="7" name="Picture 6" descr="A chart of different types of lines&#10;&#10;AI-generated content may be incorrect.">
            <a:extLst>
              <a:ext uri="{FF2B5EF4-FFF2-40B4-BE49-F238E27FC236}">
                <a16:creationId xmlns:a16="http://schemas.microsoft.com/office/drawing/2014/main" id="{D3C11D15-22DC-1535-4211-67C4A388BF85}"/>
              </a:ext>
            </a:extLst>
          </p:cNvPr>
          <p:cNvPicPr>
            <a:picLocks noChangeAspect="1"/>
          </p:cNvPicPr>
          <p:nvPr/>
        </p:nvPicPr>
        <p:blipFill>
          <a:blip r:embed="rId3"/>
          <a:stretch>
            <a:fillRect/>
          </a:stretch>
        </p:blipFill>
        <p:spPr>
          <a:xfrm>
            <a:off x="5737011" y="1249818"/>
            <a:ext cx="6454989" cy="4610707"/>
          </a:xfrm>
          <a:prstGeom prst="rect">
            <a:avLst/>
          </a:prstGeom>
        </p:spPr>
      </p:pic>
      <p:sp>
        <p:nvSpPr>
          <p:cNvPr id="10" name="Title 1">
            <a:extLst>
              <a:ext uri="{FF2B5EF4-FFF2-40B4-BE49-F238E27FC236}">
                <a16:creationId xmlns:a16="http://schemas.microsoft.com/office/drawing/2014/main" id="{B1740C7E-4A17-4F1B-483B-E8A7DB7DEACA}"/>
              </a:ext>
            </a:extLst>
          </p:cNvPr>
          <p:cNvSpPr>
            <a:spLocks noGrp="1"/>
          </p:cNvSpPr>
          <p:nvPr>
            <p:ph type="title"/>
          </p:nvPr>
        </p:nvSpPr>
        <p:spPr/>
        <p:txBody>
          <a:bodyPr/>
          <a:lstStyle/>
          <a:p>
            <a:r>
              <a:rPr lang="en-US" dirty="0">
                <a:latin typeface="Trebuchet MS" panose="020B0703020202090204" pitchFamily="34" charset="0"/>
              </a:rPr>
              <a:t>Summary of Current Data</a:t>
            </a:r>
            <a:endParaRPr lang="en-US" dirty="0"/>
          </a:p>
        </p:txBody>
      </p:sp>
    </p:spTree>
    <p:extLst>
      <p:ext uri="{BB962C8B-B14F-4D97-AF65-F5344CB8AC3E}">
        <p14:creationId xmlns:p14="http://schemas.microsoft.com/office/powerpoint/2010/main" val="454245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8C5F1-6BBF-57B7-3C5F-253FC3C7EF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2A29F4-7375-186E-A016-EC614CF9EF71}"/>
              </a:ext>
            </a:extLst>
          </p:cNvPr>
          <p:cNvSpPr>
            <a:spLocks noGrp="1"/>
          </p:cNvSpPr>
          <p:nvPr>
            <p:ph type="title"/>
          </p:nvPr>
        </p:nvSpPr>
        <p:spPr>
          <a:xfrm>
            <a:off x="551145" y="388307"/>
            <a:ext cx="11185743" cy="6200383"/>
          </a:xfrm>
        </p:spPr>
        <p:txBody>
          <a:bodyPr>
            <a:normAutofit/>
          </a:bodyPr>
          <a:lstStyle/>
          <a:p>
            <a:pPr algn="ctr"/>
            <a:r>
              <a:rPr lang="en-US" sz="5400" dirty="0">
                <a:latin typeface="Trebuchet MS" panose="020B0703020202090204" pitchFamily="34" charset="0"/>
              </a:rPr>
              <a:t>Does </a:t>
            </a:r>
            <a:r>
              <a:rPr lang="en-US" sz="5400" b="1" dirty="0">
                <a:solidFill>
                  <a:srgbClr val="EB647E"/>
                </a:solidFill>
                <a:latin typeface="Trebuchet MS" panose="020B0703020202090204" pitchFamily="34" charset="0"/>
              </a:rPr>
              <a:t>acute stress </a:t>
            </a:r>
            <a:r>
              <a:rPr lang="en-US" sz="5400" dirty="0">
                <a:latin typeface="Trebuchet MS" panose="020B0703020202090204" pitchFamily="34" charset="0"/>
              </a:rPr>
              <a:t>and</a:t>
            </a:r>
            <a:r>
              <a:rPr lang="en-US" sz="5400" b="1" dirty="0">
                <a:solidFill>
                  <a:srgbClr val="EB647E"/>
                </a:solidFill>
                <a:latin typeface="Trebuchet MS" panose="020B0703020202090204" pitchFamily="34" charset="0"/>
              </a:rPr>
              <a:t> </a:t>
            </a:r>
            <a:r>
              <a:rPr lang="en-US" sz="5400" b="1" dirty="0">
                <a:solidFill>
                  <a:srgbClr val="005B96"/>
                </a:solidFill>
                <a:latin typeface="Trebuchet MS" panose="020B0703020202090204" pitchFamily="34" charset="0"/>
              </a:rPr>
              <a:t>repeated stress</a:t>
            </a:r>
            <a:r>
              <a:rPr lang="en-US" sz="5400" b="1" dirty="0">
                <a:solidFill>
                  <a:srgbClr val="EB647E"/>
                </a:solidFill>
                <a:latin typeface="Trebuchet MS" panose="020B0703020202090204" pitchFamily="34" charset="0"/>
              </a:rPr>
              <a:t> </a:t>
            </a:r>
            <a:r>
              <a:rPr lang="en-US" sz="5400" dirty="0">
                <a:latin typeface="Trebuchet MS" panose="020B0703020202090204" pitchFamily="34" charset="0"/>
              </a:rPr>
              <a:t>affect the </a:t>
            </a:r>
            <a:r>
              <a:rPr lang="en-US" sz="5400" b="1" dirty="0">
                <a:latin typeface="Trebuchet MS" panose="020B0703020202090204" pitchFamily="34" charset="0"/>
              </a:rPr>
              <a:t>excitability</a:t>
            </a:r>
            <a:r>
              <a:rPr lang="en-US" sz="5400" dirty="0">
                <a:latin typeface="Trebuchet MS" panose="020B0703020202090204" pitchFamily="34" charset="0"/>
              </a:rPr>
              <a:t> of glutamatergic neurons in the DMH of young female rats?</a:t>
            </a:r>
            <a:br>
              <a:rPr lang="en-US" dirty="0">
                <a:latin typeface="Trebuchet MS" panose="020B0703020202090204" pitchFamily="34" charset="0"/>
              </a:rPr>
            </a:br>
            <a:endParaRPr lang="en-US" dirty="0">
              <a:latin typeface="Trebuchet MS" panose="020B0703020202090204" pitchFamily="34" charset="0"/>
            </a:endParaRPr>
          </a:p>
        </p:txBody>
      </p:sp>
      <p:sp>
        <p:nvSpPr>
          <p:cNvPr id="3" name="TextBox 2">
            <a:extLst>
              <a:ext uri="{FF2B5EF4-FFF2-40B4-BE49-F238E27FC236}">
                <a16:creationId xmlns:a16="http://schemas.microsoft.com/office/drawing/2014/main" id="{A80572E1-91B6-BA01-6A36-831143F79798}"/>
              </a:ext>
            </a:extLst>
          </p:cNvPr>
          <p:cNvSpPr txBox="1"/>
          <p:nvPr/>
        </p:nvSpPr>
        <p:spPr>
          <a:xfrm>
            <a:off x="203200" y="6534963"/>
            <a:ext cx="6485467" cy="276999"/>
          </a:xfrm>
          <a:prstGeom prst="rect">
            <a:avLst/>
          </a:prstGeom>
          <a:noFill/>
        </p:spPr>
        <p:txBody>
          <a:bodyPr wrap="square" rtlCol="0">
            <a:spAutoFit/>
          </a:bodyPr>
          <a:lstStyle/>
          <a:p>
            <a:r>
              <a:rPr lang="en-US" sz="1200" dirty="0"/>
              <a:t>* No naïve data yet *</a:t>
            </a:r>
          </a:p>
        </p:txBody>
      </p:sp>
    </p:spTree>
    <p:extLst>
      <p:ext uri="{BB962C8B-B14F-4D97-AF65-F5344CB8AC3E}">
        <p14:creationId xmlns:p14="http://schemas.microsoft.com/office/powerpoint/2010/main" val="2020261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70E8C-3AE3-51BE-DD8F-CFA3C0EB6A03}"/>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6949321-724C-6774-FFB5-9AEC0100E372}"/>
              </a:ext>
            </a:extLst>
          </p:cNvPr>
          <p:cNvCxnSpPr>
            <a:cxnSpLocks/>
          </p:cNvCxnSpPr>
          <p:nvPr/>
        </p:nvCxnSpPr>
        <p:spPr>
          <a:xfrm>
            <a:off x="1737109" y="5935749"/>
            <a:ext cx="857751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8D77024-2579-B201-261F-38732E67A725}"/>
              </a:ext>
            </a:extLst>
          </p:cNvPr>
          <p:cNvSpPr txBox="1"/>
          <p:nvPr/>
        </p:nvSpPr>
        <p:spPr>
          <a:xfrm>
            <a:off x="4565932" y="6056619"/>
            <a:ext cx="2311879" cy="369332"/>
          </a:xfrm>
          <a:prstGeom prst="rect">
            <a:avLst/>
          </a:prstGeom>
          <a:noFill/>
        </p:spPr>
        <p:txBody>
          <a:bodyPr wrap="square" rtlCol="0">
            <a:spAutoFit/>
          </a:bodyPr>
          <a:lstStyle/>
          <a:p>
            <a:pPr algn="ctr"/>
            <a:r>
              <a:rPr lang="en-US" b="1" dirty="0">
                <a:latin typeface="Trebuchet MS" panose="020B0703020202090204" pitchFamily="34" charset="0"/>
              </a:rPr>
              <a:t>800 msec</a:t>
            </a:r>
          </a:p>
        </p:txBody>
      </p:sp>
      <p:cxnSp>
        <p:nvCxnSpPr>
          <p:cNvPr id="8" name="Straight Connector 7">
            <a:extLst>
              <a:ext uri="{FF2B5EF4-FFF2-40B4-BE49-F238E27FC236}">
                <a16:creationId xmlns:a16="http://schemas.microsoft.com/office/drawing/2014/main" id="{101A8DD7-4575-15CA-97AC-988828612A10}"/>
              </a:ext>
            </a:extLst>
          </p:cNvPr>
          <p:cNvCxnSpPr>
            <a:cxnSpLocks/>
          </p:cNvCxnSpPr>
          <p:nvPr/>
        </p:nvCxnSpPr>
        <p:spPr>
          <a:xfrm flipV="1">
            <a:off x="1737109" y="801380"/>
            <a:ext cx="0" cy="51343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949E924-7D9E-7639-2FAC-A68DEE8633FE}"/>
              </a:ext>
            </a:extLst>
          </p:cNvPr>
          <p:cNvSpPr txBox="1"/>
          <p:nvPr/>
        </p:nvSpPr>
        <p:spPr>
          <a:xfrm rot="16200000">
            <a:off x="263980" y="3244333"/>
            <a:ext cx="2311879" cy="369332"/>
          </a:xfrm>
          <a:prstGeom prst="rect">
            <a:avLst/>
          </a:prstGeom>
          <a:noFill/>
        </p:spPr>
        <p:txBody>
          <a:bodyPr wrap="square" rtlCol="0">
            <a:spAutoFit/>
          </a:bodyPr>
          <a:lstStyle/>
          <a:p>
            <a:pPr algn="ctr"/>
            <a:r>
              <a:rPr lang="en-US" b="1" dirty="0">
                <a:latin typeface="Trebuchet MS" panose="020B0703020202090204" pitchFamily="34" charset="0"/>
              </a:rPr>
              <a:t>100 mV</a:t>
            </a:r>
          </a:p>
        </p:txBody>
      </p:sp>
      <p:pic>
        <p:nvPicPr>
          <p:cNvPr id="2" name="Picture 1">
            <a:extLst>
              <a:ext uri="{FF2B5EF4-FFF2-40B4-BE49-F238E27FC236}">
                <a16:creationId xmlns:a16="http://schemas.microsoft.com/office/drawing/2014/main" id="{4F2EB4D8-BCA4-E711-263F-F91C88152E34}"/>
              </a:ext>
            </a:extLst>
          </p:cNvPr>
          <p:cNvPicPr>
            <a:picLocks noChangeAspect="1"/>
          </p:cNvPicPr>
          <p:nvPr/>
        </p:nvPicPr>
        <p:blipFill>
          <a:blip r:embed="rId3">
            <a:grayscl/>
          </a:blip>
          <a:srcRect l="24273" b="4853"/>
          <a:stretch>
            <a:fillRect/>
          </a:stretch>
        </p:blipFill>
        <p:spPr>
          <a:xfrm>
            <a:off x="1869634" y="801381"/>
            <a:ext cx="8452732" cy="4729272"/>
          </a:xfrm>
          <a:prstGeom prst="rect">
            <a:avLst/>
          </a:prstGeom>
        </p:spPr>
      </p:pic>
    </p:spTree>
    <p:extLst>
      <p:ext uri="{BB962C8B-B14F-4D97-AF65-F5344CB8AC3E}">
        <p14:creationId xmlns:p14="http://schemas.microsoft.com/office/powerpoint/2010/main" val="41905103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37FFF-48FD-FB83-BD87-50DADD5E8627}"/>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42ADB24-CDCF-EB8A-7C02-0984453B5C83}"/>
              </a:ext>
            </a:extLst>
          </p:cNvPr>
          <p:cNvCxnSpPr>
            <a:cxnSpLocks/>
          </p:cNvCxnSpPr>
          <p:nvPr/>
        </p:nvCxnSpPr>
        <p:spPr>
          <a:xfrm>
            <a:off x="1737109" y="5935749"/>
            <a:ext cx="857751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DE99CEA-01CF-E838-5B90-81BBE4074D28}"/>
              </a:ext>
            </a:extLst>
          </p:cNvPr>
          <p:cNvSpPr txBox="1"/>
          <p:nvPr/>
        </p:nvSpPr>
        <p:spPr>
          <a:xfrm>
            <a:off x="4565932" y="6056619"/>
            <a:ext cx="2311879" cy="369332"/>
          </a:xfrm>
          <a:prstGeom prst="rect">
            <a:avLst/>
          </a:prstGeom>
          <a:noFill/>
        </p:spPr>
        <p:txBody>
          <a:bodyPr wrap="square" rtlCol="0">
            <a:spAutoFit/>
          </a:bodyPr>
          <a:lstStyle/>
          <a:p>
            <a:pPr algn="ctr"/>
            <a:r>
              <a:rPr lang="en-US" b="1" dirty="0">
                <a:latin typeface="Trebuchet MS" panose="020B0703020202090204" pitchFamily="34" charset="0"/>
              </a:rPr>
              <a:t>800 msec</a:t>
            </a:r>
          </a:p>
        </p:txBody>
      </p:sp>
      <p:cxnSp>
        <p:nvCxnSpPr>
          <p:cNvPr id="8" name="Straight Connector 7">
            <a:extLst>
              <a:ext uri="{FF2B5EF4-FFF2-40B4-BE49-F238E27FC236}">
                <a16:creationId xmlns:a16="http://schemas.microsoft.com/office/drawing/2014/main" id="{6304F7F6-4BC0-5508-F84B-651FDB6C72E0}"/>
              </a:ext>
            </a:extLst>
          </p:cNvPr>
          <p:cNvCxnSpPr>
            <a:cxnSpLocks/>
          </p:cNvCxnSpPr>
          <p:nvPr/>
        </p:nvCxnSpPr>
        <p:spPr>
          <a:xfrm flipV="1">
            <a:off x="1737109" y="801380"/>
            <a:ext cx="0" cy="51343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804FC0-1074-9029-42AD-C69E24EDE39D}"/>
              </a:ext>
            </a:extLst>
          </p:cNvPr>
          <p:cNvSpPr txBox="1"/>
          <p:nvPr/>
        </p:nvSpPr>
        <p:spPr>
          <a:xfrm rot="16200000">
            <a:off x="263980" y="3244333"/>
            <a:ext cx="2311879" cy="369332"/>
          </a:xfrm>
          <a:prstGeom prst="rect">
            <a:avLst/>
          </a:prstGeom>
          <a:noFill/>
        </p:spPr>
        <p:txBody>
          <a:bodyPr wrap="square" rtlCol="0">
            <a:spAutoFit/>
          </a:bodyPr>
          <a:lstStyle/>
          <a:p>
            <a:pPr algn="ctr"/>
            <a:r>
              <a:rPr lang="en-US" b="1" dirty="0">
                <a:latin typeface="Trebuchet MS" panose="020B0703020202090204" pitchFamily="34" charset="0"/>
              </a:rPr>
              <a:t>100 mV</a:t>
            </a:r>
          </a:p>
        </p:txBody>
      </p:sp>
      <p:cxnSp>
        <p:nvCxnSpPr>
          <p:cNvPr id="6" name="Straight Connector 5">
            <a:extLst>
              <a:ext uri="{FF2B5EF4-FFF2-40B4-BE49-F238E27FC236}">
                <a16:creationId xmlns:a16="http://schemas.microsoft.com/office/drawing/2014/main" id="{C0785DDA-7BF1-2811-78FA-387CAF5A4161}"/>
              </a:ext>
            </a:extLst>
          </p:cNvPr>
          <p:cNvCxnSpPr>
            <a:cxnSpLocks/>
          </p:cNvCxnSpPr>
          <p:nvPr/>
        </p:nvCxnSpPr>
        <p:spPr>
          <a:xfrm flipH="1" flipV="1">
            <a:off x="2779486" y="3092061"/>
            <a:ext cx="566057" cy="2"/>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Left Brace 8">
            <a:extLst>
              <a:ext uri="{FF2B5EF4-FFF2-40B4-BE49-F238E27FC236}">
                <a16:creationId xmlns:a16="http://schemas.microsoft.com/office/drawing/2014/main" id="{0EBC613A-0B24-CB52-A452-BC45D90463DA}"/>
              </a:ext>
            </a:extLst>
          </p:cNvPr>
          <p:cNvSpPr/>
          <p:nvPr/>
        </p:nvSpPr>
        <p:spPr>
          <a:xfrm>
            <a:off x="3140497" y="1334239"/>
            <a:ext cx="215900" cy="1713761"/>
          </a:xfrm>
          <a:prstGeom prst="leftBrac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5D6C3028-C1E7-F87B-0151-29F44605793F}"/>
              </a:ext>
            </a:extLst>
          </p:cNvPr>
          <p:cNvSpPr txBox="1"/>
          <p:nvPr/>
        </p:nvSpPr>
        <p:spPr>
          <a:xfrm>
            <a:off x="2074322" y="2968950"/>
            <a:ext cx="747286" cy="246221"/>
          </a:xfrm>
          <a:prstGeom prst="rect">
            <a:avLst/>
          </a:prstGeom>
          <a:noFill/>
        </p:spPr>
        <p:txBody>
          <a:bodyPr wrap="square" rtlCol="0">
            <a:spAutoFit/>
          </a:bodyPr>
          <a:lstStyle/>
          <a:p>
            <a:pPr algn="ctr"/>
            <a:r>
              <a:rPr lang="en-US" sz="1000" b="1" dirty="0">
                <a:solidFill>
                  <a:schemeClr val="tx1">
                    <a:lumMod val="50000"/>
                    <a:lumOff val="50000"/>
                  </a:schemeClr>
                </a:solidFill>
                <a:latin typeface="Trebuchet MS" panose="020B0703020202090204" pitchFamily="34" charset="0"/>
              </a:rPr>
              <a:t>threshold</a:t>
            </a:r>
          </a:p>
        </p:txBody>
      </p:sp>
      <p:sp>
        <p:nvSpPr>
          <p:cNvPr id="12" name="TextBox 11">
            <a:extLst>
              <a:ext uri="{FF2B5EF4-FFF2-40B4-BE49-F238E27FC236}">
                <a16:creationId xmlns:a16="http://schemas.microsoft.com/office/drawing/2014/main" id="{779ABB35-0C15-8066-9E42-0C245AA6EFE5}"/>
              </a:ext>
            </a:extLst>
          </p:cNvPr>
          <p:cNvSpPr txBox="1"/>
          <p:nvPr/>
        </p:nvSpPr>
        <p:spPr>
          <a:xfrm>
            <a:off x="2357796" y="2068008"/>
            <a:ext cx="843379" cy="246221"/>
          </a:xfrm>
          <a:prstGeom prst="rect">
            <a:avLst/>
          </a:prstGeom>
          <a:noFill/>
        </p:spPr>
        <p:txBody>
          <a:bodyPr wrap="square" rtlCol="0">
            <a:spAutoFit/>
          </a:bodyPr>
          <a:lstStyle/>
          <a:p>
            <a:pPr algn="ctr"/>
            <a:r>
              <a:rPr lang="en-US" sz="1000" b="1" dirty="0">
                <a:solidFill>
                  <a:schemeClr val="tx1">
                    <a:lumMod val="50000"/>
                    <a:lumOff val="50000"/>
                  </a:schemeClr>
                </a:solidFill>
                <a:latin typeface="Trebuchet MS" panose="020B0703020202090204" pitchFamily="34" charset="0"/>
              </a:rPr>
              <a:t>amplitude</a:t>
            </a:r>
          </a:p>
        </p:txBody>
      </p:sp>
      <p:pic>
        <p:nvPicPr>
          <p:cNvPr id="19" name="Picture 18">
            <a:extLst>
              <a:ext uri="{FF2B5EF4-FFF2-40B4-BE49-F238E27FC236}">
                <a16:creationId xmlns:a16="http://schemas.microsoft.com/office/drawing/2014/main" id="{4DA2ECFF-2626-BA3B-B67D-C6A62D529AEA}"/>
              </a:ext>
            </a:extLst>
          </p:cNvPr>
          <p:cNvPicPr>
            <a:picLocks noGrp="1" noRot="1" noChangeAspect="1" noMove="1" noResize="1" noEditPoints="1" noAdjustHandles="1" noChangeArrowheads="1" noChangeShapeType="1" noCrop="1"/>
          </p:cNvPicPr>
          <p:nvPr/>
        </p:nvPicPr>
        <p:blipFill>
          <a:blip r:embed="rId3">
            <a:grayscl/>
          </a:blip>
          <a:srcRect l="24089" b="7953"/>
          <a:stretch>
            <a:fillRect/>
          </a:stretch>
        </p:blipFill>
        <p:spPr>
          <a:xfrm>
            <a:off x="1869632" y="801380"/>
            <a:ext cx="8444995" cy="4559844"/>
          </a:xfrm>
          <a:prstGeom prst="rect">
            <a:avLst/>
          </a:prstGeom>
        </p:spPr>
      </p:pic>
    </p:spTree>
    <p:extLst>
      <p:ext uri="{BB962C8B-B14F-4D97-AF65-F5344CB8AC3E}">
        <p14:creationId xmlns:p14="http://schemas.microsoft.com/office/powerpoint/2010/main" val="14389092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of a graph&#10;&#10;AI-generated content may be incorrect.">
            <a:extLst>
              <a:ext uri="{FF2B5EF4-FFF2-40B4-BE49-F238E27FC236}">
                <a16:creationId xmlns:a16="http://schemas.microsoft.com/office/drawing/2014/main" id="{9EF93B52-24A0-462D-4D6F-1A8BDA698457}"/>
              </a:ext>
            </a:extLst>
          </p:cNvPr>
          <p:cNvPicPr>
            <a:picLocks noChangeAspect="1"/>
          </p:cNvPicPr>
          <p:nvPr/>
        </p:nvPicPr>
        <p:blipFill>
          <a:blip r:embed="rId3"/>
          <a:stretch>
            <a:fillRect/>
          </a:stretch>
        </p:blipFill>
        <p:spPr>
          <a:xfrm>
            <a:off x="5911596" y="569433"/>
            <a:ext cx="4495172" cy="3210837"/>
          </a:xfrm>
          <a:prstGeom prst="rect">
            <a:avLst/>
          </a:prstGeom>
        </p:spPr>
      </p:pic>
      <p:pic>
        <p:nvPicPr>
          <p:cNvPr id="11" name="Picture 10" descr="A graph of a graph&#10;&#10;AI-generated content may be incorrect.">
            <a:extLst>
              <a:ext uri="{FF2B5EF4-FFF2-40B4-BE49-F238E27FC236}">
                <a16:creationId xmlns:a16="http://schemas.microsoft.com/office/drawing/2014/main" id="{26C81D88-6827-CE39-85E1-0B5D48A5ACC7}"/>
              </a:ext>
            </a:extLst>
          </p:cNvPr>
          <p:cNvPicPr>
            <a:picLocks noChangeAspect="1"/>
          </p:cNvPicPr>
          <p:nvPr/>
        </p:nvPicPr>
        <p:blipFill>
          <a:blip r:embed="rId4"/>
          <a:stretch>
            <a:fillRect/>
          </a:stretch>
        </p:blipFill>
        <p:spPr>
          <a:xfrm>
            <a:off x="681318" y="569433"/>
            <a:ext cx="4495172" cy="3210837"/>
          </a:xfrm>
          <a:prstGeom prst="rect">
            <a:avLst/>
          </a:prstGeom>
        </p:spPr>
      </p:pic>
      <p:pic>
        <p:nvPicPr>
          <p:cNvPr id="13" name="Picture 12" descr="A graph of a graph with numbers and points&#10;&#10;AI-generated content may be incorrect.">
            <a:extLst>
              <a:ext uri="{FF2B5EF4-FFF2-40B4-BE49-F238E27FC236}">
                <a16:creationId xmlns:a16="http://schemas.microsoft.com/office/drawing/2014/main" id="{8C9F005B-D281-D943-610F-F918B840800A}"/>
              </a:ext>
            </a:extLst>
          </p:cNvPr>
          <p:cNvPicPr>
            <a:picLocks noChangeAspect="1"/>
          </p:cNvPicPr>
          <p:nvPr/>
        </p:nvPicPr>
        <p:blipFill>
          <a:blip r:embed="rId5"/>
          <a:stretch>
            <a:fillRect/>
          </a:stretch>
        </p:blipFill>
        <p:spPr>
          <a:xfrm>
            <a:off x="718579" y="3647163"/>
            <a:ext cx="4495172" cy="3210837"/>
          </a:xfrm>
          <a:prstGeom prst="rect">
            <a:avLst/>
          </a:prstGeom>
        </p:spPr>
      </p:pic>
      <p:sp>
        <p:nvSpPr>
          <p:cNvPr id="14" name="Content Placeholder 2">
            <a:extLst>
              <a:ext uri="{FF2B5EF4-FFF2-40B4-BE49-F238E27FC236}">
                <a16:creationId xmlns:a16="http://schemas.microsoft.com/office/drawing/2014/main" id="{D492FD68-1DBD-CE74-DA48-40890F14D9CF}"/>
              </a:ext>
            </a:extLst>
          </p:cNvPr>
          <p:cNvSpPr txBox="1">
            <a:spLocks/>
          </p:cNvSpPr>
          <p:nvPr/>
        </p:nvSpPr>
        <p:spPr>
          <a:xfrm>
            <a:off x="5647765" y="3647163"/>
            <a:ext cx="6382870" cy="28028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EB647E"/>
                </a:solidFill>
                <a:latin typeface="Trebuchet MS" panose="020B0703020202090204" pitchFamily="34" charset="0"/>
              </a:rPr>
              <a:t>Acute stress </a:t>
            </a:r>
            <a:r>
              <a:rPr lang="en-US" dirty="0">
                <a:latin typeface="Trebuchet MS" panose="020B0703020202090204" pitchFamily="34" charset="0"/>
              </a:rPr>
              <a:t>decreases AP frequency in the long-term, but not when </a:t>
            </a:r>
            <a:r>
              <a:rPr lang="en-US" b="1" dirty="0">
                <a:solidFill>
                  <a:srgbClr val="C11C84"/>
                </a:solidFill>
                <a:latin typeface="Trebuchet MS" panose="020B0703020202090204" pitchFamily="34" charset="0"/>
              </a:rPr>
              <a:t>AM251</a:t>
            </a:r>
            <a:r>
              <a:rPr lang="en-US" dirty="0">
                <a:latin typeface="Trebuchet MS" panose="020B0703020202090204" pitchFamily="34" charset="0"/>
              </a:rPr>
              <a:t> is used to </a:t>
            </a:r>
            <a:r>
              <a:rPr lang="en-US" b="1" dirty="0">
                <a:solidFill>
                  <a:srgbClr val="C11C84"/>
                </a:solidFill>
                <a:latin typeface="Trebuchet MS" panose="020B0703020202090204" pitchFamily="34" charset="0"/>
              </a:rPr>
              <a:t>block CB1 receptors </a:t>
            </a:r>
          </a:p>
          <a:p>
            <a:pPr marL="0" indent="0">
              <a:buFont typeface="Arial" panose="020B0604020202020204" pitchFamily="34" charset="0"/>
              <a:buNone/>
            </a:pPr>
            <a:endParaRPr lang="en-US" dirty="0">
              <a:latin typeface="Trebuchet MS" panose="020B0703020202090204" pitchFamily="34" charset="0"/>
            </a:endParaRPr>
          </a:p>
          <a:p>
            <a:pPr marL="0" indent="0">
              <a:buFont typeface="Arial" panose="020B0604020202020204" pitchFamily="34" charset="0"/>
              <a:buNone/>
            </a:pPr>
            <a:r>
              <a:rPr lang="en-US" dirty="0">
                <a:latin typeface="Trebuchet MS" panose="020B0703020202090204" pitchFamily="34" charset="0"/>
              </a:rPr>
              <a:t>Long-term AP frequency does not change in </a:t>
            </a:r>
            <a:r>
              <a:rPr lang="en-US" b="1" dirty="0">
                <a:solidFill>
                  <a:srgbClr val="005B96"/>
                </a:solidFill>
                <a:latin typeface="Trebuchet MS" panose="020B0703020202090204" pitchFamily="34" charset="0"/>
              </a:rPr>
              <a:t>repeated stress </a:t>
            </a:r>
          </a:p>
        </p:txBody>
      </p:sp>
    </p:spTree>
    <p:extLst>
      <p:ext uri="{BB962C8B-B14F-4D97-AF65-F5344CB8AC3E}">
        <p14:creationId xmlns:p14="http://schemas.microsoft.com/office/powerpoint/2010/main" val="1086539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9824D-849B-EA5F-B739-8FBA678F6C32}"/>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86FFC303-1DBF-0110-7BC9-1195CC3BDBF7}"/>
              </a:ext>
            </a:extLst>
          </p:cNvPr>
          <p:cNvPicPr>
            <a:picLocks noChangeAspect="1"/>
          </p:cNvPicPr>
          <p:nvPr/>
        </p:nvPicPr>
        <p:blipFill>
          <a:blip r:embed="rId2"/>
          <a:srcRect/>
          <a:stretch/>
        </p:blipFill>
        <p:spPr>
          <a:xfrm>
            <a:off x="5911596" y="318952"/>
            <a:ext cx="4495172" cy="3209787"/>
          </a:xfrm>
          <a:prstGeom prst="rect">
            <a:avLst/>
          </a:prstGeom>
        </p:spPr>
      </p:pic>
      <p:pic>
        <p:nvPicPr>
          <p:cNvPr id="11" name="Picture 10">
            <a:extLst>
              <a:ext uri="{FF2B5EF4-FFF2-40B4-BE49-F238E27FC236}">
                <a16:creationId xmlns:a16="http://schemas.microsoft.com/office/drawing/2014/main" id="{15DAFE24-20D6-64DD-44BA-7E1B1E2DF35F}"/>
              </a:ext>
            </a:extLst>
          </p:cNvPr>
          <p:cNvPicPr>
            <a:picLocks noChangeAspect="1"/>
          </p:cNvPicPr>
          <p:nvPr/>
        </p:nvPicPr>
        <p:blipFill>
          <a:blip r:embed="rId3"/>
          <a:srcRect/>
          <a:stretch/>
        </p:blipFill>
        <p:spPr>
          <a:xfrm>
            <a:off x="681318" y="318952"/>
            <a:ext cx="4495172" cy="3209787"/>
          </a:xfrm>
          <a:prstGeom prst="rect">
            <a:avLst/>
          </a:prstGeom>
        </p:spPr>
      </p:pic>
      <p:pic>
        <p:nvPicPr>
          <p:cNvPr id="13" name="Picture 12">
            <a:extLst>
              <a:ext uri="{FF2B5EF4-FFF2-40B4-BE49-F238E27FC236}">
                <a16:creationId xmlns:a16="http://schemas.microsoft.com/office/drawing/2014/main" id="{7650C55D-0947-0FD7-A2A2-76563C7DAC5D}"/>
              </a:ext>
            </a:extLst>
          </p:cNvPr>
          <p:cNvPicPr>
            <a:picLocks noChangeAspect="1"/>
          </p:cNvPicPr>
          <p:nvPr/>
        </p:nvPicPr>
        <p:blipFill>
          <a:blip r:embed="rId4"/>
          <a:srcRect/>
          <a:stretch/>
        </p:blipFill>
        <p:spPr>
          <a:xfrm>
            <a:off x="718579" y="3396682"/>
            <a:ext cx="4495172" cy="3209787"/>
          </a:xfrm>
          <a:prstGeom prst="rect">
            <a:avLst/>
          </a:prstGeom>
        </p:spPr>
      </p:pic>
      <p:sp>
        <p:nvSpPr>
          <p:cNvPr id="14" name="Content Placeholder 2">
            <a:extLst>
              <a:ext uri="{FF2B5EF4-FFF2-40B4-BE49-F238E27FC236}">
                <a16:creationId xmlns:a16="http://schemas.microsoft.com/office/drawing/2014/main" id="{FB651976-2FD1-11E1-C021-3EF3CCC65DEC}"/>
              </a:ext>
            </a:extLst>
          </p:cNvPr>
          <p:cNvSpPr txBox="1">
            <a:spLocks/>
          </p:cNvSpPr>
          <p:nvPr/>
        </p:nvSpPr>
        <p:spPr>
          <a:xfrm>
            <a:off x="5647765" y="3557518"/>
            <a:ext cx="6485466" cy="28028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EB647E"/>
                </a:solidFill>
                <a:latin typeface="Trebuchet MS" panose="020B0703020202090204" pitchFamily="34" charset="0"/>
              </a:rPr>
              <a:t>Acute stress </a:t>
            </a:r>
            <a:r>
              <a:rPr lang="en-US" dirty="0">
                <a:latin typeface="Trebuchet MS" panose="020B0703020202090204" pitchFamily="34" charset="0"/>
              </a:rPr>
              <a:t>decreases AP amplitude in the long-term, but not when </a:t>
            </a:r>
            <a:r>
              <a:rPr lang="en-US" b="1" dirty="0">
                <a:solidFill>
                  <a:srgbClr val="C11C84"/>
                </a:solidFill>
                <a:latin typeface="Trebuchet MS" panose="020B0703020202090204" pitchFamily="34" charset="0"/>
              </a:rPr>
              <a:t>AM251</a:t>
            </a:r>
            <a:r>
              <a:rPr lang="en-US" dirty="0">
                <a:latin typeface="Trebuchet MS" panose="020B0703020202090204" pitchFamily="34" charset="0"/>
              </a:rPr>
              <a:t> is used to </a:t>
            </a:r>
            <a:r>
              <a:rPr lang="en-US" b="1" dirty="0">
                <a:solidFill>
                  <a:srgbClr val="C11C84"/>
                </a:solidFill>
                <a:latin typeface="Trebuchet MS" panose="020B0703020202090204" pitchFamily="34" charset="0"/>
              </a:rPr>
              <a:t>block CB1 receptors </a:t>
            </a:r>
          </a:p>
          <a:p>
            <a:pPr marL="0" indent="0">
              <a:buFont typeface="Arial" panose="020B0604020202020204" pitchFamily="34" charset="0"/>
              <a:buNone/>
            </a:pPr>
            <a:endParaRPr lang="en-US" dirty="0">
              <a:latin typeface="Trebuchet MS" panose="020B0703020202090204" pitchFamily="34" charset="0"/>
            </a:endParaRPr>
          </a:p>
          <a:p>
            <a:pPr marL="0" indent="0">
              <a:buFont typeface="Arial" panose="020B0604020202020204" pitchFamily="34" charset="0"/>
              <a:buNone/>
            </a:pPr>
            <a:r>
              <a:rPr lang="en-US" dirty="0">
                <a:latin typeface="Trebuchet MS" panose="020B0703020202090204" pitchFamily="34" charset="0"/>
              </a:rPr>
              <a:t>Long-term AP amplitude decreases under </a:t>
            </a:r>
            <a:r>
              <a:rPr lang="en-US" b="1" dirty="0">
                <a:solidFill>
                  <a:srgbClr val="005B96"/>
                </a:solidFill>
                <a:latin typeface="Trebuchet MS" panose="020B0703020202090204" pitchFamily="34" charset="0"/>
              </a:rPr>
              <a:t>repeated stress </a:t>
            </a:r>
          </a:p>
        </p:txBody>
      </p:sp>
      <p:sp>
        <p:nvSpPr>
          <p:cNvPr id="10" name="TextBox 9">
            <a:extLst>
              <a:ext uri="{FF2B5EF4-FFF2-40B4-BE49-F238E27FC236}">
                <a16:creationId xmlns:a16="http://schemas.microsoft.com/office/drawing/2014/main" id="{2B0577EC-EF06-4A29-25C8-BA5BFCFA4858}"/>
              </a:ext>
            </a:extLst>
          </p:cNvPr>
          <p:cNvSpPr txBox="1"/>
          <p:nvPr/>
        </p:nvSpPr>
        <p:spPr>
          <a:xfrm>
            <a:off x="203200" y="6534963"/>
            <a:ext cx="6485467" cy="276999"/>
          </a:xfrm>
          <a:prstGeom prst="rect">
            <a:avLst/>
          </a:prstGeom>
          <a:noFill/>
        </p:spPr>
        <p:txBody>
          <a:bodyPr wrap="square" rtlCol="0">
            <a:spAutoFit/>
          </a:bodyPr>
          <a:lstStyle/>
          <a:p>
            <a:r>
              <a:rPr lang="en-US" sz="1200" dirty="0"/>
              <a:t>* Need to remove the no action potentials from the AP amplitude</a:t>
            </a:r>
          </a:p>
        </p:txBody>
      </p:sp>
    </p:spTree>
    <p:extLst>
      <p:ext uri="{BB962C8B-B14F-4D97-AF65-F5344CB8AC3E}">
        <p14:creationId xmlns:p14="http://schemas.microsoft.com/office/powerpoint/2010/main" val="2258590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E96A6-C702-D22D-DF94-272715D6CA9B}"/>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0E5539DE-CB7B-C1BA-4667-1549FA17F691}"/>
              </a:ext>
            </a:extLst>
          </p:cNvPr>
          <p:cNvPicPr>
            <a:picLocks noChangeAspect="1"/>
          </p:cNvPicPr>
          <p:nvPr/>
        </p:nvPicPr>
        <p:blipFill>
          <a:blip r:embed="rId3"/>
          <a:srcRect r="59894" b="60943"/>
          <a:stretch>
            <a:fillRect/>
          </a:stretch>
        </p:blipFill>
        <p:spPr>
          <a:xfrm>
            <a:off x="1529967" y="1304887"/>
            <a:ext cx="3117189" cy="2124113"/>
          </a:xfrm>
          <a:prstGeom prst="rect">
            <a:avLst/>
          </a:prstGeom>
        </p:spPr>
      </p:pic>
      <p:sp>
        <p:nvSpPr>
          <p:cNvPr id="12" name="Rectangle 11">
            <a:extLst>
              <a:ext uri="{FF2B5EF4-FFF2-40B4-BE49-F238E27FC236}">
                <a16:creationId xmlns:a16="http://schemas.microsoft.com/office/drawing/2014/main" id="{2F7133BA-A325-42D2-94BC-5B51EF51BFA6}"/>
              </a:ext>
            </a:extLst>
          </p:cNvPr>
          <p:cNvSpPr/>
          <p:nvPr/>
        </p:nvSpPr>
        <p:spPr>
          <a:xfrm>
            <a:off x="3855904" y="2853369"/>
            <a:ext cx="925416" cy="5756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5D0214-905E-12A3-A479-8D7B88179D41}"/>
              </a:ext>
            </a:extLst>
          </p:cNvPr>
          <p:cNvSpPr/>
          <p:nvPr/>
        </p:nvSpPr>
        <p:spPr>
          <a:xfrm>
            <a:off x="2369776" y="3303225"/>
            <a:ext cx="925416" cy="5756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232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E4849-760F-C492-40D0-FDC96A4A58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151D1D-2F86-53F2-1C5D-B141CCE2834D}"/>
              </a:ext>
            </a:extLst>
          </p:cNvPr>
          <p:cNvSpPr>
            <a:spLocks noGrp="1"/>
          </p:cNvSpPr>
          <p:nvPr>
            <p:ph type="title"/>
          </p:nvPr>
        </p:nvSpPr>
        <p:spPr>
          <a:xfrm>
            <a:off x="821266" y="46038"/>
            <a:ext cx="10515600" cy="1325563"/>
          </a:xfrm>
        </p:spPr>
        <p:txBody>
          <a:bodyPr/>
          <a:lstStyle/>
          <a:p>
            <a:r>
              <a:rPr lang="en-US" dirty="0">
                <a:latin typeface="Trebuchet MS" panose="020B0703020202090204" pitchFamily="34" charset="0"/>
              </a:rPr>
              <a:t>Conclusions</a:t>
            </a:r>
            <a:endParaRPr lang="en-US" dirty="0"/>
          </a:p>
        </p:txBody>
      </p:sp>
      <p:graphicFrame>
        <p:nvGraphicFramePr>
          <p:cNvPr id="9" name="Table 8">
            <a:extLst>
              <a:ext uri="{FF2B5EF4-FFF2-40B4-BE49-F238E27FC236}">
                <a16:creationId xmlns:a16="http://schemas.microsoft.com/office/drawing/2014/main" id="{B2E70529-574B-BC0B-3A0E-81B94B6AC368}"/>
              </a:ext>
            </a:extLst>
          </p:cNvPr>
          <p:cNvGraphicFramePr>
            <a:graphicFrameLocks noGrp="1"/>
          </p:cNvGraphicFramePr>
          <p:nvPr/>
        </p:nvGraphicFramePr>
        <p:xfrm>
          <a:off x="203200" y="1151467"/>
          <a:ext cx="11751732" cy="5345838"/>
        </p:xfrm>
        <a:graphic>
          <a:graphicData uri="http://schemas.openxmlformats.org/drawingml/2006/table">
            <a:tbl>
              <a:tblPr firstRow="1" bandRow="1">
                <a:tableStyleId>{5940675A-B579-460E-94D1-54222C63F5DA}</a:tableStyleId>
              </a:tblPr>
              <a:tblGrid>
                <a:gridCol w="2937933">
                  <a:extLst>
                    <a:ext uri="{9D8B030D-6E8A-4147-A177-3AD203B41FA5}">
                      <a16:colId xmlns:a16="http://schemas.microsoft.com/office/drawing/2014/main" val="3816246392"/>
                    </a:ext>
                  </a:extLst>
                </a:gridCol>
                <a:gridCol w="2937933">
                  <a:extLst>
                    <a:ext uri="{9D8B030D-6E8A-4147-A177-3AD203B41FA5}">
                      <a16:colId xmlns:a16="http://schemas.microsoft.com/office/drawing/2014/main" val="2591339050"/>
                    </a:ext>
                  </a:extLst>
                </a:gridCol>
                <a:gridCol w="2937933">
                  <a:extLst>
                    <a:ext uri="{9D8B030D-6E8A-4147-A177-3AD203B41FA5}">
                      <a16:colId xmlns:a16="http://schemas.microsoft.com/office/drawing/2014/main" val="921863475"/>
                    </a:ext>
                  </a:extLst>
                </a:gridCol>
                <a:gridCol w="2937933">
                  <a:extLst>
                    <a:ext uri="{9D8B030D-6E8A-4147-A177-3AD203B41FA5}">
                      <a16:colId xmlns:a16="http://schemas.microsoft.com/office/drawing/2014/main" val="1177551991"/>
                    </a:ext>
                  </a:extLst>
                </a:gridCol>
              </a:tblGrid>
              <a:tr h="692060">
                <a:tc>
                  <a:txBody>
                    <a:bodyPr/>
                    <a:lstStyle/>
                    <a:p>
                      <a:pPr algn="ctr"/>
                      <a:endParaRPr lang="en-US">
                        <a:latin typeface="Trebuchet MS" panose="020B0703020202090204" pitchFamily="34" charset="0"/>
                      </a:endParaRPr>
                    </a:p>
                  </a:txBody>
                  <a:tcPr anchor="ctr"/>
                </a:tc>
                <a:tc>
                  <a:txBody>
                    <a:bodyPr/>
                    <a:lstStyle/>
                    <a:p>
                      <a:pPr algn="ctr"/>
                      <a:r>
                        <a:rPr lang="en-US" sz="2000" b="1" dirty="0">
                          <a:solidFill>
                            <a:srgbClr val="EB647E"/>
                          </a:solidFill>
                          <a:latin typeface="Trebuchet MS" panose="020B0703020202090204" pitchFamily="34" charset="0"/>
                        </a:rPr>
                        <a:t>Acute</a:t>
                      </a:r>
                    </a:p>
                  </a:txBody>
                  <a:tcPr anchor="ctr"/>
                </a:tc>
                <a:tc>
                  <a:txBody>
                    <a:bodyPr/>
                    <a:lstStyle/>
                    <a:p>
                      <a:pPr algn="ctr"/>
                      <a:r>
                        <a:rPr lang="en-US" sz="2000" b="1" dirty="0">
                          <a:solidFill>
                            <a:srgbClr val="C11C84"/>
                          </a:solidFill>
                          <a:latin typeface="Trebuchet MS" panose="020B0703020202090204" pitchFamily="34" charset="0"/>
                        </a:rPr>
                        <a:t>Acute with AM251</a:t>
                      </a:r>
                    </a:p>
                  </a:txBody>
                  <a:tcPr anchor="ctr"/>
                </a:tc>
                <a:tc>
                  <a:txBody>
                    <a:bodyPr/>
                    <a:lstStyle/>
                    <a:p>
                      <a:pPr algn="ctr"/>
                      <a:r>
                        <a:rPr lang="en-US" b="1" dirty="0">
                          <a:solidFill>
                            <a:srgbClr val="005B96"/>
                          </a:solidFill>
                          <a:latin typeface="Trebuchet MS" panose="020B0703020202090204" pitchFamily="34" charset="0"/>
                        </a:rPr>
                        <a:t>Repeated</a:t>
                      </a:r>
                    </a:p>
                  </a:txBody>
                  <a:tcPr anchor="ctr"/>
                </a:tc>
                <a:extLst>
                  <a:ext uri="{0D108BD9-81ED-4DB2-BD59-A6C34878D82A}">
                    <a16:rowId xmlns:a16="http://schemas.microsoft.com/office/drawing/2014/main" val="3084146525"/>
                  </a:ext>
                </a:extLst>
              </a:tr>
              <a:tr h="692060">
                <a:tc>
                  <a:txBody>
                    <a:bodyPr/>
                    <a:lstStyle/>
                    <a:p>
                      <a:pPr algn="ctr"/>
                      <a:r>
                        <a:rPr lang="en-US" b="1" dirty="0">
                          <a:latin typeface="Trebuchet MS" panose="020B0703020202090204" pitchFamily="34" charset="0"/>
                        </a:rPr>
                        <a:t>Baseline eEPSC amplitude</a:t>
                      </a:r>
                    </a:p>
                  </a:txBody>
                  <a:tcPr anchor="ctr"/>
                </a:tc>
                <a:tc>
                  <a:txBody>
                    <a:bodyPr/>
                    <a:lstStyle/>
                    <a:p>
                      <a:pPr algn="ctr"/>
                      <a:r>
                        <a:rPr lang="en-US" dirty="0">
                          <a:latin typeface="Trebuchet MS" panose="020B0703020202090204" pitchFamily="34" charset="0"/>
                        </a:rPr>
                        <a:t>Increased</a:t>
                      </a:r>
                    </a:p>
                  </a:txBody>
                  <a:tcPr anchor="ctr"/>
                </a:tc>
                <a:tc>
                  <a:txBody>
                    <a:bodyPr/>
                    <a:lstStyle/>
                    <a:p>
                      <a:pPr algn="ctr"/>
                      <a:r>
                        <a:rPr lang="en-US" dirty="0">
                          <a:latin typeface="Trebuchet MS" panose="020B0703020202090204" pitchFamily="34" charset="0"/>
                        </a:rPr>
                        <a:t>No change</a:t>
                      </a:r>
                    </a:p>
                  </a:txBody>
                  <a:tcPr anchor="ctr"/>
                </a:tc>
                <a:tc>
                  <a:txBody>
                    <a:bodyPr/>
                    <a:lstStyle/>
                    <a:p>
                      <a:pPr algn="ctr"/>
                      <a:r>
                        <a:rPr lang="en-US" dirty="0">
                          <a:latin typeface="Trebuchet MS" panose="020B0703020202090204" pitchFamily="34" charset="0"/>
                        </a:rPr>
                        <a:t>No change</a:t>
                      </a:r>
                    </a:p>
                  </a:txBody>
                  <a:tcPr anchor="ctr"/>
                </a:tc>
                <a:extLst>
                  <a:ext uri="{0D108BD9-81ED-4DB2-BD59-A6C34878D82A}">
                    <a16:rowId xmlns:a16="http://schemas.microsoft.com/office/drawing/2014/main" val="1366301394"/>
                  </a:ext>
                </a:extLst>
              </a:tr>
              <a:tr h="9427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Trebuchet MS" panose="020B0703020202090204" pitchFamily="34" charset="0"/>
                        </a:rPr>
                        <a:t>Baseline glutamate release </a:t>
                      </a:r>
                    </a:p>
                  </a:txBody>
                  <a:tcPr anchor="ctr"/>
                </a:tc>
                <a:tc>
                  <a:txBody>
                    <a:bodyPr/>
                    <a:lstStyle/>
                    <a:p>
                      <a:pPr algn="ctr"/>
                      <a:r>
                        <a:rPr lang="en-US" dirty="0">
                          <a:latin typeface="Trebuchet MS" panose="020B0703020202090204" pitchFamily="34" charset="0"/>
                        </a:rPr>
                        <a:t>No change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rebuchet MS" panose="020B0703020202090204" pitchFamily="34" charset="0"/>
                        </a:rPr>
                        <a:t>No change </a:t>
                      </a:r>
                    </a:p>
                  </a:txBody>
                  <a:tcPr anchor="ctr"/>
                </a:tc>
                <a:tc>
                  <a:txBody>
                    <a:bodyPr/>
                    <a:lstStyle/>
                    <a:p>
                      <a:pPr algn="ctr"/>
                      <a:r>
                        <a:rPr lang="en-US" dirty="0">
                          <a:latin typeface="Trebuchet MS" panose="020B0703020202090204" pitchFamily="34" charset="0"/>
                        </a:rPr>
                        <a:t>No change</a:t>
                      </a:r>
                    </a:p>
                  </a:txBody>
                  <a:tcPr anchor="ctr"/>
                </a:tc>
                <a:extLst>
                  <a:ext uri="{0D108BD9-81ED-4DB2-BD59-A6C34878D82A}">
                    <a16:rowId xmlns:a16="http://schemas.microsoft.com/office/drawing/2014/main" val="2710050598"/>
                  </a:ext>
                </a:extLst>
              </a:tr>
              <a:tr h="9427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Trebuchet MS" panose="020B0703020202090204" pitchFamily="34" charset="0"/>
                        </a:rPr>
                        <a:t>Long-lasting eEPSC amplitude</a:t>
                      </a:r>
                    </a:p>
                  </a:txBody>
                  <a:tcPr anchor="ctr"/>
                </a:tc>
                <a:tc>
                  <a:txBody>
                    <a:bodyPr/>
                    <a:lstStyle/>
                    <a:p>
                      <a:pPr algn="ctr"/>
                      <a:r>
                        <a:rPr lang="en-US" dirty="0">
                          <a:latin typeface="Trebuchet MS" panose="020B0703020202090204" pitchFamily="34" charset="0"/>
                        </a:rPr>
                        <a:t>Decreased</a:t>
                      </a:r>
                    </a:p>
                  </a:txBody>
                  <a:tcPr anchor="ctr"/>
                </a:tc>
                <a:tc>
                  <a:txBody>
                    <a:bodyPr/>
                    <a:lstStyle/>
                    <a:p>
                      <a:pPr algn="ctr"/>
                      <a:r>
                        <a:rPr lang="en-US" dirty="0">
                          <a:latin typeface="Trebuchet MS" panose="020B0703020202090204" pitchFamily="34" charset="0"/>
                        </a:rPr>
                        <a:t>No change </a:t>
                      </a:r>
                    </a:p>
                  </a:txBody>
                  <a:tcPr anchor="ctr"/>
                </a:tc>
                <a:tc>
                  <a:txBody>
                    <a:bodyPr/>
                    <a:lstStyle/>
                    <a:p>
                      <a:pPr algn="ctr"/>
                      <a:r>
                        <a:rPr lang="en-US" dirty="0">
                          <a:latin typeface="Trebuchet MS" panose="020B0703020202090204" pitchFamily="34" charset="0"/>
                        </a:rPr>
                        <a:t>No change</a:t>
                      </a:r>
                    </a:p>
                  </a:txBody>
                  <a:tcPr anchor="ctr"/>
                </a:tc>
                <a:extLst>
                  <a:ext uri="{0D108BD9-81ED-4DB2-BD59-A6C34878D82A}">
                    <a16:rowId xmlns:a16="http://schemas.microsoft.com/office/drawing/2014/main" val="2723933010"/>
                  </a:ext>
                </a:extLst>
              </a:tr>
              <a:tr h="6920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Trebuchet MS" panose="020B0703020202090204" pitchFamily="34" charset="0"/>
                        </a:rPr>
                        <a:t>Long-lasting glutamate release </a:t>
                      </a:r>
                    </a:p>
                  </a:txBody>
                  <a:tcPr anchor="ctr"/>
                </a:tc>
                <a:tc>
                  <a:txBody>
                    <a:bodyPr/>
                    <a:lstStyle/>
                    <a:p>
                      <a:pPr algn="ctr"/>
                      <a:r>
                        <a:rPr lang="en-US" dirty="0">
                          <a:latin typeface="Trebuchet MS" panose="020B0703020202090204" pitchFamily="34" charset="0"/>
                        </a:rPr>
                        <a:t>Decreased</a:t>
                      </a:r>
                    </a:p>
                  </a:txBody>
                  <a:tcPr anchor="ctr"/>
                </a:tc>
                <a:tc>
                  <a:txBody>
                    <a:bodyPr/>
                    <a:lstStyle/>
                    <a:p>
                      <a:pPr algn="ctr"/>
                      <a:r>
                        <a:rPr lang="en-US" dirty="0">
                          <a:latin typeface="Trebuchet MS" panose="020B0703020202090204" pitchFamily="34" charset="0"/>
                        </a:rPr>
                        <a:t>No change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rebuchet MS" panose="020B0703020202090204" pitchFamily="34" charset="0"/>
                        </a:rPr>
                        <a:t>No change</a:t>
                      </a:r>
                    </a:p>
                  </a:txBody>
                  <a:tcPr anchor="ctr"/>
                </a:tc>
                <a:extLst>
                  <a:ext uri="{0D108BD9-81ED-4DB2-BD59-A6C34878D82A}">
                    <a16:rowId xmlns:a16="http://schemas.microsoft.com/office/drawing/2014/main" val="123645941"/>
                  </a:ext>
                </a:extLst>
              </a:tr>
              <a:tr h="692060">
                <a:tc>
                  <a:txBody>
                    <a:bodyPr/>
                    <a:lstStyle/>
                    <a:p>
                      <a:pPr algn="ctr"/>
                      <a:r>
                        <a:rPr lang="en-US" b="1" dirty="0">
                          <a:latin typeface="Trebuchet MS" panose="020B0703020202090204" pitchFamily="34" charset="0"/>
                        </a:rPr>
                        <a:t>Action potential frequency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rebuchet MS" panose="020B0703020202090204" pitchFamily="34" charset="0"/>
                        </a:rPr>
                        <a:t>Decreased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rebuchet MS" panose="020B0703020202090204" pitchFamily="34" charset="0"/>
                        </a:rPr>
                        <a:t>No change</a:t>
                      </a:r>
                    </a:p>
                  </a:txBody>
                  <a:tcPr anchor="ctr"/>
                </a:tc>
                <a:tc>
                  <a:txBody>
                    <a:bodyPr/>
                    <a:lstStyle/>
                    <a:p>
                      <a:pPr algn="ctr"/>
                      <a:r>
                        <a:rPr lang="en-US" dirty="0">
                          <a:latin typeface="Trebuchet MS" panose="020B0703020202090204" pitchFamily="34" charset="0"/>
                        </a:rPr>
                        <a:t>No change</a:t>
                      </a:r>
                    </a:p>
                  </a:txBody>
                  <a:tcPr anchor="ctr"/>
                </a:tc>
                <a:extLst>
                  <a:ext uri="{0D108BD9-81ED-4DB2-BD59-A6C34878D82A}">
                    <a16:rowId xmlns:a16="http://schemas.microsoft.com/office/drawing/2014/main" val="3334268541"/>
                  </a:ext>
                </a:extLst>
              </a:tr>
              <a:tr h="6920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Trebuchet MS" panose="020B0703020202090204" pitchFamily="34" charset="0"/>
                        </a:rPr>
                        <a:t>Action potential amplitude </a:t>
                      </a:r>
                      <a:r>
                        <a:rPr lang="en-US" b="0" dirty="0">
                          <a:latin typeface="Trebuchet MS" panose="020B0703020202090204" pitchFamily="34" charset="0"/>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rebuchet MS" panose="020B0703020202090204" pitchFamily="34" charset="0"/>
                        </a:rPr>
                        <a:t>Decreased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rebuchet MS" panose="020B0703020202090204" pitchFamily="34" charset="0"/>
                        </a:rPr>
                        <a:t>No change</a:t>
                      </a:r>
                    </a:p>
                  </a:txBody>
                  <a:tcPr anchor="ctr"/>
                </a:tc>
                <a:tc>
                  <a:txBody>
                    <a:bodyPr/>
                    <a:lstStyle/>
                    <a:p>
                      <a:pPr algn="ctr"/>
                      <a:r>
                        <a:rPr lang="en-US" dirty="0">
                          <a:latin typeface="Trebuchet MS" panose="020B0703020202090204" pitchFamily="34" charset="0"/>
                        </a:rPr>
                        <a:t>Decrease</a:t>
                      </a:r>
                    </a:p>
                  </a:txBody>
                  <a:tcPr anchor="ctr"/>
                </a:tc>
                <a:extLst>
                  <a:ext uri="{0D108BD9-81ED-4DB2-BD59-A6C34878D82A}">
                    <a16:rowId xmlns:a16="http://schemas.microsoft.com/office/drawing/2014/main" val="2924467115"/>
                  </a:ext>
                </a:extLst>
              </a:tr>
            </a:tbl>
          </a:graphicData>
        </a:graphic>
      </p:graphicFrame>
      <p:sp>
        <p:nvSpPr>
          <p:cNvPr id="10" name="TextBox 9">
            <a:extLst>
              <a:ext uri="{FF2B5EF4-FFF2-40B4-BE49-F238E27FC236}">
                <a16:creationId xmlns:a16="http://schemas.microsoft.com/office/drawing/2014/main" id="{E7A6EAA2-3764-A7FC-221B-843F18012FBF}"/>
              </a:ext>
            </a:extLst>
          </p:cNvPr>
          <p:cNvSpPr txBox="1"/>
          <p:nvPr/>
        </p:nvSpPr>
        <p:spPr>
          <a:xfrm>
            <a:off x="203200" y="6534963"/>
            <a:ext cx="6485467" cy="276999"/>
          </a:xfrm>
          <a:prstGeom prst="rect">
            <a:avLst/>
          </a:prstGeom>
          <a:noFill/>
        </p:spPr>
        <p:txBody>
          <a:bodyPr wrap="square" rtlCol="0">
            <a:spAutoFit/>
          </a:bodyPr>
          <a:lstStyle/>
          <a:p>
            <a:r>
              <a:rPr lang="en-US" sz="1200" dirty="0"/>
              <a:t>* Need to remove the no action potentials from the AP amplitude</a:t>
            </a:r>
          </a:p>
        </p:txBody>
      </p:sp>
    </p:spTree>
    <p:extLst>
      <p:ext uri="{BB962C8B-B14F-4D97-AF65-F5344CB8AC3E}">
        <p14:creationId xmlns:p14="http://schemas.microsoft.com/office/powerpoint/2010/main" val="9940169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430C5-04FD-D16D-4EA9-58CD3231C3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CA21E9-D9C3-F49D-4AE1-007B52150A87}"/>
              </a:ext>
            </a:extLst>
          </p:cNvPr>
          <p:cNvSpPr>
            <a:spLocks noGrp="1"/>
          </p:cNvSpPr>
          <p:nvPr>
            <p:ph type="title"/>
          </p:nvPr>
        </p:nvSpPr>
        <p:spPr>
          <a:xfrm>
            <a:off x="821266" y="46038"/>
            <a:ext cx="10515600" cy="1325563"/>
          </a:xfrm>
        </p:spPr>
        <p:txBody>
          <a:bodyPr/>
          <a:lstStyle/>
          <a:p>
            <a:r>
              <a:rPr lang="en-US" dirty="0">
                <a:latin typeface="Trebuchet MS" panose="020B0703020202090204" pitchFamily="34" charset="0"/>
              </a:rPr>
              <a:t>Conclusions</a:t>
            </a:r>
            <a:endParaRPr lang="en-US" dirty="0"/>
          </a:p>
        </p:txBody>
      </p:sp>
      <p:graphicFrame>
        <p:nvGraphicFramePr>
          <p:cNvPr id="9" name="Table 8">
            <a:extLst>
              <a:ext uri="{FF2B5EF4-FFF2-40B4-BE49-F238E27FC236}">
                <a16:creationId xmlns:a16="http://schemas.microsoft.com/office/drawing/2014/main" id="{B274A72A-67A7-D15C-FADA-06B3DE650BDF}"/>
              </a:ext>
            </a:extLst>
          </p:cNvPr>
          <p:cNvGraphicFramePr>
            <a:graphicFrameLocks noGrp="1"/>
          </p:cNvGraphicFramePr>
          <p:nvPr>
            <p:extLst>
              <p:ext uri="{D42A27DB-BD31-4B8C-83A1-F6EECF244321}">
                <p14:modId xmlns:p14="http://schemas.microsoft.com/office/powerpoint/2010/main" val="3479144915"/>
              </p:ext>
            </p:extLst>
          </p:nvPr>
        </p:nvGraphicFramePr>
        <p:xfrm>
          <a:off x="203200" y="1151467"/>
          <a:ext cx="11751732" cy="5345838"/>
        </p:xfrm>
        <a:graphic>
          <a:graphicData uri="http://schemas.openxmlformats.org/drawingml/2006/table">
            <a:tbl>
              <a:tblPr firstRow="1" bandRow="1">
                <a:tableStyleId>{5940675A-B579-460E-94D1-54222C63F5DA}</a:tableStyleId>
              </a:tblPr>
              <a:tblGrid>
                <a:gridCol w="2937933">
                  <a:extLst>
                    <a:ext uri="{9D8B030D-6E8A-4147-A177-3AD203B41FA5}">
                      <a16:colId xmlns:a16="http://schemas.microsoft.com/office/drawing/2014/main" val="3816246392"/>
                    </a:ext>
                  </a:extLst>
                </a:gridCol>
                <a:gridCol w="2937933">
                  <a:extLst>
                    <a:ext uri="{9D8B030D-6E8A-4147-A177-3AD203B41FA5}">
                      <a16:colId xmlns:a16="http://schemas.microsoft.com/office/drawing/2014/main" val="2591339050"/>
                    </a:ext>
                  </a:extLst>
                </a:gridCol>
                <a:gridCol w="2937933">
                  <a:extLst>
                    <a:ext uri="{9D8B030D-6E8A-4147-A177-3AD203B41FA5}">
                      <a16:colId xmlns:a16="http://schemas.microsoft.com/office/drawing/2014/main" val="921863475"/>
                    </a:ext>
                  </a:extLst>
                </a:gridCol>
                <a:gridCol w="2937933">
                  <a:extLst>
                    <a:ext uri="{9D8B030D-6E8A-4147-A177-3AD203B41FA5}">
                      <a16:colId xmlns:a16="http://schemas.microsoft.com/office/drawing/2014/main" val="1177551991"/>
                    </a:ext>
                  </a:extLst>
                </a:gridCol>
              </a:tblGrid>
              <a:tr h="692060">
                <a:tc>
                  <a:txBody>
                    <a:bodyPr/>
                    <a:lstStyle/>
                    <a:p>
                      <a:pPr algn="ctr"/>
                      <a:endParaRPr lang="en-US">
                        <a:latin typeface="Trebuchet MS" panose="020B0703020202090204" pitchFamily="34" charset="0"/>
                      </a:endParaRPr>
                    </a:p>
                  </a:txBody>
                  <a:tcPr anchor="ctr"/>
                </a:tc>
                <a:tc>
                  <a:txBody>
                    <a:bodyPr/>
                    <a:lstStyle/>
                    <a:p>
                      <a:pPr algn="ctr"/>
                      <a:r>
                        <a:rPr lang="en-US" sz="2000" b="1" dirty="0">
                          <a:solidFill>
                            <a:srgbClr val="EB647E"/>
                          </a:solidFill>
                          <a:latin typeface="Trebuchet MS" panose="020B0703020202090204" pitchFamily="34" charset="0"/>
                        </a:rPr>
                        <a:t>Acute</a:t>
                      </a:r>
                    </a:p>
                  </a:txBody>
                  <a:tcPr anchor="ctr"/>
                </a:tc>
                <a:tc>
                  <a:txBody>
                    <a:bodyPr/>
                    <a:lstStyle/>
                    <a:p>
                      <a:pPr algn="ctr"/>
                      <a:r>
                        <a:rPr lang="en-US" sz="2000" b="1" dirty="0">
                          <a:solidFill>
                            <a:srgbClr val="C11C84"/>
                          </a:solidFill>
                          <a:latin typeface="Trebuchet MS" panose="020B0703020202090204" pitchFamily="34" charset="0"/>
                        </a:rPr>
                        <a:t>Acute with AM251</a:t>
                      </a:r>
                    </a:p>
                  </a:txBody>
                  <a:tcPr anchor="ctr"/>
                </a:tc>
                <a:tc>
                  <a:txBody>
                    <a:bodyPr/>
                    <a:lstStyle/>
                    <a:p>
                      <a:pPr algn="ctr"/>
                      <a:r>
                        <a:rPr lang="en-US" b="1" dirty="0">
                          <a:solidFill>
                            <a:srgbClr val="005B96"/>
                          </a:solidFill>
                          <a:latin typeface="Trebuchet MS" panose="020B0703020202090204" pitchFamily="34" charset="0"/>
                        </a:rPr>
                        <a:t>Repeated</a:t>
                      </a:r>
                    </a:p>
                  </a:txBody>
                  <a:tcPr anchor="ctr"/>
                </a:tc>
                <a:extLst>
                  <a:ext uri="{0D108BD9-81ED-4DB2-BD59-A6C34878D82A}">
                    <a16:rowId xmlns:a16="http://schemas.microsoft.com/office/drawing/2014/main" val="3084146525"/>
                  </a:ext>
                </a:extLst>
              </a:tr>
              <a:tr h="692060">
                <a:tc>
                  <a:txBody>
                    <a:bodyPr/>
                    <a:lstStyle/>
                    <a:p>
                      <a:pPr algn="ctr"/>
                      <a:r>
                        <a:rPr lang="en-US" b="1" dirty="0">
                          <a:latin typeface="Trebuchet MS" panose="020B0703020202090204" pitchFamily="34" charset="0"/>
                        </a:rPr>
                        <a:t>Baseline eEPSC amplitude</a:t>
                      </a:r>
                    </a:p>
                  </a:txBody>
                  <a:tcPr anchor="ctr"/>
                </a:tc>
                <a:tc>
                  <a:txBody>
                    <a:bodyPr/>
                    <a:lstStyle/>
                    <a:p>
                      <a:pPr algn="ctr"/>
                      <a:r>
                        <a:rPr lang="en-US" dirty="0">
                          <a:latin typeface="Trebuchet MS" panose="020B0703020202090204" pitchFamily="34" charset="0"/>
                        </a:rPr>
                        <a:t>Increased</a:t>
                      </a:r>
                    </a:p>
                  </a:txBody>
                  <a:tcPr anchor="ctr"/>
                </a:tc>
                <a:tc>
                  <a:txBody>
                    <a:bodyPr/>
                    <a:lstStyle/>
                    <a:p>
                      <a:pPr algn="ctr"/>
                      <a:r>
                        <a:rPr lang="en-US" dirty="0">
                          <a:latin typeface="Trebuchet MS" panose="020B0703020202090204" pitchFamily="34" charset="0"/>
                        </a:rPr>
                        <a:t>No change</a:t>
                      </a:r>
                    </a:p>
                  </a:txBody>
                  <a:tcPr anchor="ctr"/>
                </a:tc>
                <a:tc>
                  <a:txBody>
                    <a:bodyPr/>
                    <a:lstStyle/>
                    <a:p>
                      <a:pPr algn="ctr"/>
                      <a:r>
                        <a:rPr lang="en-US" dirty="0">
                          <a:latin typeface="Trebuchet MS" panose="020B0703020202090204" pitchFamily="34" charset="0"/>
                        </a:rPr>
                        <a:t>No change</a:t>
                      </a:r>
                    </a:p>
                  </a:txBody>
                  <a:tcPr anchor="ctr"/>
                </a:tc>
                <a:extLst>
                  <a:ext uri="{0D108BD9-81ED-4DB2-BD59-A6C34878D82A}">
                    <a16:rowId xmlns:a16="http://schemas.microsoft.com/office/drawing/2014/main" val="1366301394"/>
                  </a:ext>
                </a:extLst>
              </a:tr>
              <a:tr h="9427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Trebuchet MS" panose="020B0703020202090204" pitchFamily="34" charset="0"/>
                        </a:rPr>
                        <a:t>Baseline glutamate release </a:t>
                      </a:r>
                    </a:p>
                  </a:txBody>
                  <a:tcPr anchor="ctr"/>
                </a:tc>
                <a:tc>
                  <a:txBody>
                    <a:bodyPr/>
                    <a:lstStyle/>
                    <a:p>
                      <a:pPr algn="ctr"/>
                      <a:r>
                        <a:rPr lang="en-US" dirty="0">
                          <a:latin typeface="Trebuchet MS" panose="020B0703020202090204" pitchFamily="34" charset="0"/>
                        </a:rPr>
                        <a:t>No change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rebuchet MS" panose="020B0703020202090204" pitchFamily="34" charset="0"/>
                        </a:rPr>
                        <a:t>No change </a:t>
                      </a:r>
                    </a:p>
                  </a:txBody>
                  <a:tcPr anchor="ctr"/>
                </a:tc>
                <a:tc>
                  <a:txBody>
                    <a:bodyPr/>
                    <a:lstStyle/>
                    <a:p>
                      <a:pPr algn="ctr"/>
                      <a:r>
                        <a:rPr lang="en-US" dirty="0">
                          <a:latin typeface="Trebuchet MS" panose="020B0703020202090204" pitchFamily="34" charset="0"/>
                        </a:rPr>
                        <a:t>No change</a:t>
                      </a:r>
                    </a:p>
                  </a:txBody>
                  <a:tcPr anchor="ctr"/>
                </a:tc>
                <a:extLst>
                  <a:ext uri="{0D108BD9-81ED-4DB2-BD59-A6C34878D82A}">
                    <a16:rowId xmlns:a16="http://schemas.microsoft.com/office/drawing/2014/main" val="2710050598"/>
                  </a:ext>
                </a:extLst>
              </a:tr>
              <a:tr h="9427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Trebuchet MS" panose="020B0703020202090204" pitchFamily="34" charset="0"/>
                        </a:rPr>
                        <a:t>Long-lasting eEPSC amplitude</a:t>
                      </a:r>
                    </a:p>
                  </a:txBody>
                  <a:tcPr anchor="ctr"/>
                </a:tc>
                <a:tc>
                  <a:txBody>
                    <a:bodyPr/>
                    <a:lstStyle/>
                    <a:p>
                      <a:pPr algn="ctr"/>
                      <a:r>
                        <a:rPr lang="en-US" dirty="0">
                          <a:latin typeface="Trebuchet MS" panose="020B0703020202090204" pitchFamily="34" charset="0"/>
                        </a:rPr>
                        <a:t>Decreased</a:t>
                      </a:r>
                    </a:p>
                  </a:txBody>
                  <a:tcPr anchor="ctr"/>
                </a:tc>
                <a:tc>
                  <a:txBody>
                    <a:bodyPr/>
                    <a:lstStyle/>
                    <a:p>
                      <a:pPr algn="ctr"/>
                      <a:r>
                        <a:rPr lang="en-US" dirty="0">
                          <a:latin typeface="Trebuchet MS" panose="020B0703020202090204" pitchFamily="34" charset="0"/>
                        </a:rPr>
                        <a:t>No change </a:t>
                      </a:r>
                    </a:p>
                  </a:txBody>
                  <a:tcPr anchor="ctr"/>
                </a:tc>
                <a:tc>
                  <a:txBody>
                    <a:bodyPr/>
                    <a:lstStyle/>
                    <a:p>
                      <a:pPr algn="ctr"/>
                      <a:r>
                        <a:rPr lang="en-US" dirty="0">
                          <a:latin typeface="Trebuchet MS" panose="020B0703020202090204" pitchFamily="34" charset="0"/>
                        </a:rPr>
                        <a:t>No change</a:t>
                      </a:r>
                    </a:p>
                  </a:txBody>
                  <a:tcPr anchor="ctr"/>
                </a:tc>
                <a:extLst>
                  <a:ext uri="{0D108BD9-81ED-4DB2-BD59-A6C34878D82A}">
                    <a16:rowId xmlns:a16="http://schemas.microsoft.com/office/drawing/2014/main" val="2723933010"/>
                  </a:ext>
                </a:extLst>
              </a:tr>
              <a:tr h="6920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Trebuchet MS" panose="020B0703020202090204" pitchFamily="34" charset="0"/>
                        </a:rPr>
                        <a:t>Long-lasting glutamate release </a:t>
                      </a:r>
                    </a:p>
                  </a:txBody>
                  <a:tcPr anchor="ctr"/>
                </a:tc>
                <a:tc>
                  <a:txBody>
                    <a:bodyPr/>
                    <a:lstStyle/>
                    <a:p>
                      <a:pPr algn="ctr"/>
                      <a:r>
                        <a:rPr lang="en-US" dirty="0">
                          <a:latin typeface="Trebuchet MS" panose="020B0703020202090204" pitchFamily="34" charset="0"/>
                        </a:rPr>
                        <a:t>Decreased</a:t>
                      </a:r>
                    </a:p>
                  </a:txBody>
                  <a:tcPr anchor="ctr"/>
                </a:tc>
                <a:tc>
                  <a:txBody>
                    <a:bodyPr/>
                    <a:lstStyle/>
                    <a:p>
                      <a:pPr algn="ctr"/>
                      <a:r>
                        <a:rPr lang="en-US" dirty="0">
                          <a:latin typeface="Trebuchet MS" panose="020B0703020202090204" pitchFamily="34" charset="0"/>
                        </a:rPr>
                        <a:t>No change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rebuchet MS" panose="020B0703020202090204" pitchFamily="34" charset="0"/>
                        </a:rPr>
                        <a:t>No change</a:t>
                      </a:r>
                    </a:p>
                  </a:txBody>
                  <a:tcPr anchor="ctr"/>
                </a:tc>
                <a:extLst>
                  <a:ext uri="{0D108BD9-81ED-4DB2-BD59-A6C34878D82A}">
                    <a16:rowId xmlns:a16="http://schemas.microsoft.com/office/drawing/2014/main" val="123645941"/>
                  </a:ext>
                </a:extLst>
              </a:tr>
              <a:tr h="692060">
                <a:tc>
                  <a:txBody>
                    <a:bodyPr/>
                    <a:lstStyle/>
                    <a:p>
                      <a:pPr algn="ctr"/>
                      <a:r>
                        <a:rPr lang="en-US" b="1" dirty="0">
                          <a:latin typeface="Trebuchet MS" panose="020B0703020202090204" pitchFamily="34" charset="0"/>
                        </a:rPr>
                        <a:t>Action potential frequency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rebuchet MS" panose="020B0703020202090204" pitchFamily="34" charset="0"/>
                        </a:rPr>
                        <a:t>Decreased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rebuchet MS" panose="020B0703020202090204" pitchFamily="34" charset="0"/>
                        </a:rPr>
                        <a:t>No change</a:t>
                      </a:r>
                    </a:p>
                  </a:txBody>
                  <a:tcPr anchor="ctr"/>
                </a:tc>
                <a:tc>
                  <a:txBody>
                    <a:bodyPr/>
                    <a:lstStyle/>
                    <a:p>
                      <a:pPr algn="ctr"/>
                      <a:r>
                        <a:rPr lang="en-US" dirty="0">
                          <a:latin typeface="Trebuchet MS" panose="020B0703020202090204" pitchFamily="34" charset="0"/>
                        </a:rPr>
                        <a:t>No change</a:t>
                      </a:r>
                    </a:p>
                  </a:txBody>
                  <a:tcPr anchor="ctr"/>
                </a:tc>
                <a:extLst>
                  <a:ext uri="{0D108BD9-81ED-4DB2-BD59-A6C34878D82A}">
                    <a16:rowId xmlns:a16="http://schemas.microsoft.com/office/drawing/2014/main" val="3334268541"/>
                  </a:ext>
                </a:extLst>
              </a:tr>
              <a:tr h="6920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Trebuchet MS" panose="020B0703020202090204" pitchFamily="34" charset="0"/>
                        </a:rPr>
                        <a:t>Action potential amplitude </a:t>
                      </a:r>
                      <a:r>
                        <a:rPr lang="en-US" b="0" dirty="0">
                          <a:latin typeface="Trebuchet MS" panose="020B0703020202090204" pitchFamily="34" charset="0"/>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rebuchet MS" panose="020B0703020202090204" pitchFamily="34" charset="0"/>
                        </a:rPr>
                        <a:t>Decreased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rebuchet MS" panose="020B0703020202090204" pitchFamily="34" charset="0"/>
                        </a:rPr>
                        <a:t>No change</a:t>
                      </a:r>
                    </a:p>
                  </a:txBody>
                  <a:tcPr anchor="ctr"/>
                </a:tc>
                <a:tc>
                  <a:txBody>
                    <a:bodyPr/>
                    <a:lstStyle/>
                    <a:p>
                      <a:pPr algn="ctr"/>
                      <a:r>
                        <a:rPr lang="en-US" dirty="0">
                          <a:latin typeface="Trebuchet MS" panose="020B0703020202090204" pitchFamily="34" charset="0"/>
                        </a:rPr>
                        <a:t>Decrease </a:t>
                      </a:r>
                      <a:r>
                        <a:rPr lang="en-US" dirty="0">
                          <a:highlight>
                            <a:srgbClr val="FFFF00"/>
                          </a:highlight>
                          <a:latin typeface="Trebuchet MS" panose="020B0703020202090204" pitchFamily="34" charset="0"/>
                        </a:rPr>
                        <a:t>(?)</a:t>
                      </a:r>
                    </a:p>
                  </a:txBody>
                  <a:tcPr anchor="ctr"/>
                </a:tc>
                <a:extLst>
                  <a:ext uri="{0D108BD9-81ED-4DB2-BD59-A6C34878D82A}">
                    <a16:rowId xmlns:a16="http://schemas.microsoft.com/office/drawing/2014/main" val="2924467115"/>
                  </a:ext>
                </a:extLst>
              </a:tr>
            </a:tbl>
          </a:graphicData>
        </a:graphic>
      </p:graphicFrame>
      <p:sp>
        <p:nvSpPr>
          <p:cNvPr id="10" name="TextBox 9">
            <a:extLst>
              <a:ext uri="{FF2B5EF4-FFF2-40B4-BE49-F238E27FC236}">
                <a16:creationId xmlns:a16="http://schemas.microsoft.com/office/drawing/2014/main" id="{E653232B-3C71-5298-6276-52EB2CD6CB35}"/>
              </a:ext>
            </a:extLst>
          </p:cNvPr>
          <p:cNvSpPr txBox="1"/>
          <p:nvPr/>
        </p:nvSpPr>
        <p:spPr>
          <a:xfrm>
            <a:off x="203200" y="6534963"/>
            <a:ext cx="6485467" cy="276999"/>
          </a:xfrm>
          <a:prstGeom prst="rect">
            <a:avLst/>
          </a:prstGeom>
          <a:noFill/>
        </p:spPr>
        <p:txBody>
          <a:bodyPr wrap="square" rtlCol="0">
            <a:spAutoFit/>
          </a:bodyPr>
          <a:lstStyle/>
          <a:p>
            <a:r>
              <a:rPr lang="en-US" sz="1200" dirty="0"/>
              <a:t>* Need to remove the no action potentials from the AP amplitude</a:t>
            </a:r>
          </a:p>
        </p:txBody>
      </p:sp>
    </p:spTree>
    <p:extLst>
      <p:ext uri="{BB962C8B-B14F-4D97-AF65-F5344CB8AC3E}">
        <p14:creationId xmlns:p14="http://schemas.microsoft.com/office/powerpoint/2010/main" val="37810920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16099-B8F8-A42B-7E36-023378D2449F}"/>
              </a:ext>
            </a:extLst>
          </p:cNvPr>
          <p:cNvSpPr>
            <a:spLocks noGrp="1"/>
          </p:cNvSpPr>
          <p:nvPr>
            <p:ph type="title"/>
          </p:nvPr>
        </p:nvSpPr>
        <p:spPr/>
        <p:txBody>
          <a:bodyPr/>
          <a:lstStyle/>
          <a:p>
            <a:r>
              <a:rPr lang="en-US" dirty="0">
                <a:latin typeface="Trebuchet MS" panose="020B0703020202090204" pitchFamily="34" charset="0"/>
              </a:rPr>
              <a:t>Future Directions</a:t>
            </a:r>
            <a:endParaRPr lang="en-US" dirty="0"/>
          </a:p>
        </p:txBody>
      </p:sp>
      <p:sp>
        <p:nvSpPr>
          <p:cNvPr id="3" name="Content Placeholder 2">
            <a:extLst>
              <a:ext uri="{FF2B5EF4-FFF2-40B4-BE49-F238E27FC236}">
                <a16:creationId xmlns:a16="http://schemas.microsoft.com/office/drawing/2014/main" id="{D3931F67-292B-A572-A01F-3707CE404088}"/>
              </a:ext>
            </a:extLst>
          </p:cNvPr>
          <p:cNvSpPr>
            <a:spLocks noGrp="1"/>
          </p:cNvSpPr>
          <p:nvPr>
            <p:ph idx="1"/>
          </p:nvPr>
        </p:nvSpPr>
        <p:spPr>
          <a:xfrm>
            <a:off x="838200" y="1504484"/>
            <a:ext cx="10515600" cy="1603375"/>
          </a:xfrm>
        </p:spPr>
        <p:txBody>
          <a:bodyPr>
            <a:normAutofit/>
          </a:bodyPr>
          <a:lstStyle/>
          <a:p>
            <a:pPr marL="0" indent="0">
              <a:buNone/>
            </a:pPr>
            <a:r>
              <a:rPr lang="en-US" dirty="0">
                <a:latin typeface="Trebuchet MS" panose="020B0703020202090204" pitchFamily="34" charset="0"/>
              </a:rPr>
              <a:t>Investigation of the role of </a:t>
            </a:r>
            <a:r>
              <a:rPr lang="en-US" b="1" dirty="0">
                <a:latin typeface="Trebuchet MS" panose="020B0703020202090204" pitchFamily="34" charset="0"/>
              </a:rPr>
              <a:t>corticosterone</a:t>
            </a:r>
            <a:r>
              <a:rPr lang="en-US" dirty="0">
                <a:latin typeface="Trebuchet MS" panose="020B0703020202090204" pitchFamily="34" charset="0"/>
              </a:rPr>
              <a:t> in the changes seen under </a:t>
            </a:r>
            <a:r>
              <a:rPr lang="en-US" b="1" dirty="0">
                <a:solidFill>
                  <a:srgbClr val="EB647E"/>
                </a:solidFill>
                <a:latin typeface="Trebuchet MS" panose="020B0703020202090204" pitchFamily="34" charset="0"/>
              </a:rPr>
              <a:t>acute stress </a:t>
            </a:r>
            <a:r>
              <a:rPr lang="en-US" dirty="0">
                <a:latin typeface="Trebuchet MS" panose="020B0703020202090204" pitchFamily="34" charset="0"/>
              </a:rPr>
              <a:t>via </a:t>
            </a:r>
            <a:r>
              <a:rPr lang="en-US" i="1" dirty="0">
                <a:latin typeface="Trebuchet MS" panose="020B0703020202090204" pitchFamily="34" charset="0"/>
              </a:rPr>
              <a:t>in vivo </a:t>
            </a:r>
            <a:r>
              <a:rPr lang="en-US" dirty="0">
                <a:latin typeface="Trebuchet MS" panose="020B0703020202090204" pitchFamily="34" charset="0"/>
              </a:rPr>
              <a:t>injection of 20 mg/kg mifepristone (or vehicle control) 30 minutes prior to stress</a:t>
            </a:r>
            <a:endParaRPr lang="en-US" b="1" dirty="0">
              <a:solidFill>
                <a:srgbClr val="EB647E"/>
              </a:solidFill>
              <a:latin typeface="Trebuchet MS" panose="020B0703020202090204" pitchFamily="34" charset="0"/>
            </a:endParaRPr>
          </a:p>
        </p:txBody>
      </p:sp>
      <p:sp>
        <p:nvSpPr>
          <p:cNvPr id="4" name="Title 1">
            <a:extLst>
              <a:ext uri="{FF2B5EF4-FFF2-40B4-BE49-F238E27FC236}">
                <a16:creationId xmlns:a16="http://schemas.microsoft.com/office/drawing/2014/main" id="{8E961A8D-C54F-58CB-46EF-21A49AC68831}"/>
              </a:ext>
            </a:extLst>
          </p:cNvPr>
          <p:cNvSpPr txBox="1">
            <a:spLocks/>
          </p:cNvSpPr>
          <p:nvPr/>
        </p:nvSpPr>
        <p:spPr>
          <a:xfrm>
            <a:off x="838200" y="287337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Timeline</a:t>
            </a:r>
            <a:endParaRPr lang="en-US" dirty="0"/>
          </a:p>
        </p:txBody>
      </p:sp>
      <p:sp>
        <p:nvSpPr>
          <p:cNvPr id="5" name="Content Placeholder 2">
            <a:extLst>
              <a:ext uri="{FF2B5EF4-FFF2-40B4-BE49-F238E27FC236}">
                <a16:creationId xmlns:a16="http://schemas.microsoft.com/office/drawing/2014/main" id="{87C5E373-B700-9CBC-ACB8-76754B47D5EC}"/>
              </a:ext>
            </a:extLst>
          </p:cNvPr>
          <p:cNvSpPr txBox="1">
            <a:spLocks/>
          </p:cNvSpPr>
          <p:nvPr/>
        </p:nvSpPr>
        <p:spPr>
          <a:xfrm>
            <a:off x="838200" y="4069790"/>
            <a:ext cx="10515600" cy="2567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Trebuchet MS" panose="020B0703020202090204" pitchFamily="34" charset="0"/>
              </a:rPr>
              <a:t>Aiming for 2 cells/animal, for ~8 cells/group</a:t>
            </a:r>
          </a:p>
          <a:p>
            <a:pPr marL="0" indent="0">
              <a:buNone/>
            </a:pPr>
            <a:r>
              <a:rPr lang="en-US" dirty="0">
                <a:latin typeface="Trebuchet MS" panose="020B0703020202090204" pitchFamily="34" charset="0"/>
              </a:rPr>
              <a:t>Assuming 1 animal/week (minimum) starting in the Winter Term</a:t>
            </a:r>
          </a:p>
          <a:p>
            <a:pPr marL="0" indent="0">
              <a:buNone/>
            </a:pPr>
            <a:r>
              <a:rPr lang="en-US" dirty="0">
                <a:latin typeface="Trebuchet MS" panose="020B0703020202090204" pitchFamily="34" charset="0"/>
              </a:rPr>
              <a:t>Data collection should be done in February 2026</a:t>
            </a:r>
          </a:p>
          <a:p>
            <a:pPr marL="0" indent="0">
              <a:buNone/>
            </a:pPr>
            <a:r>
              <a:rPr lang="en-US" dirty="0">
                <a:latin typeface="Trebuchet MS" panose="020B0703020202090204" pitchFamily="34" charset="0"/>
              </a:rPr>
              <a:t>Data has been analyzed as it has been collected so actually getting results will not be an issue!</a:t>
            </a:r>
          </a:p>
        </p:txBody>
      </p:sp>
    </p:spTree>
    <p:extLst>
      <p:ext uri="{BB962C8B-B14F-4D97-AF65-F5344CB8AC3E}">
        <p14:creationId xmlns:p14="http://schemas.microsoft.com/office/powerpoint/2010/main" val="2692770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7C76A-A6FD-02A7-A7B3-FC843D736B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F33E63-4464-7756-8F66-46D6D0BF8DBC}"/>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2A634B79-7F47-004C-C98B-BF71AFD44BD7}"/>
              </a:ext>
            </a:extLst>
          </p:cNvPr>
          <p:cNvPicPr>
            <a:picLocks noChangeAspect="1"/>
          </p:cNvPicPr>
          <p:nvPr/>
        </p:nvPicPr>
        <p:blipFill>
          <a:blip r:embed="rId3"/>
          <a:stretch>
            <a:fillRect/>
          </a:stretch>
        </p:blipFill>
        <p:spPr>
          <a:xfrm>
            <a:off x="1529967" y="1304887"/>
            <a:ext cx="7772400" cy="5438538"/>
          </a:xfrm>
          <a:prstGeom prst="rect">
            <a:avLst/>
          </a:prstGeom>
        </p:spPr>
      </p:pic>
      <p:sp>
        <p:nvSpPr>
          <p:cNvPr id="3" name="Rectangle 2">
            <a:extLst>
              <a:ext uri="{FF2B5EF4-FFF2-40B4-BE49-F238E27FC236}">
                <a16:creationId xmlns:a16="http://schemas.microsoft.com/office/drawing/2014/main" id="{B7FBFEEC-7365-6483-5117-5D1C3D9184B7}"/>
              </a:ext>
            </a:extLst>
          </p:cNvPr>
          <p:cNvSpPr/>
          <p:nvPr/>
        </p:nvSpPr>
        <p:spPr>
          <a:xfrm>
            <a:off x="4572001" y="1304887"/>
            <a:ext cx="4616066" cy="25620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4690353-E5FB-CCD0-0E5E-8024342239D8}"/>
              </a:ext>
            </a:extLst>
          </p:cNvPr>
          <p:cNvSpPr/>
          <p:nvPr/>
        </p:nvSpPr>
        <p:spPr>
          <a:xfrm>
            <a:off x="3855904" y="2853369"/>
            <a:ext cx="925416" cy="5756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111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85FBC-13CA-20D1-7A66-CEDEDEB42D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DB425-BD3C-1A35-2015-F7A05B867081}"/>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D7AE31A8-4F1A-83BB-DC52-6CD88ECDE9CB}"/>
              </a:ext>
            </a:extLst>
          </p:cNvPr>
          <p:cNvPicPr>
            <a:picLocks noChangeAspect="1"/>
          </p:cNvPicPr>
          <p:nvPr/>
        </p:nvPicPr>
        <p:blipFill>
          <a:blip r:embed="rId3"/>
          <a:stretch>
            <a:fillRect/>
          </a:stretch>
        </p:blipFill>
        <p:spPr>
          <a:xfrm>
            <a:off x="1529967" y="1304887"/>
            <a:ext cx="7772400" cy="5438538"/>
          </a:xfrm>
          <a:prstGeom prst="rect">
            <a:avLst/>
          </a:prstGeom>
        </p:spPr>
      </p:pic>
      <p:sp>
        <p:nvSpPr>
          <p:cNvPr id="3" name="Rectangle 2">
            <a:extLst>
              <a:ext uri="{FF2B5EF4-FFF2-40B4-BE49-F238E27FC236}">
                <a16:creationId xmlns:a16="http://schemas.microsoft.com/office/drawing/2014/main" id="{E2FEF8C6-9A4C-9142-E197-8D0CE4D07334}"/>
              </a:ext>
            </a:extLst>
          </p:cNvPr>
          <p:cNvSpPr/>
          <p:nvPr/>
        </p:nvSpPr>
        <p:spPr>
          <a:xfrm>
            <a:off x="3811837" y="2853369"/>
            <a:ext cx="2886418" cy="9694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338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63E9C-CFFB-2EF3-8329-99A7B96938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0F2AAE-CC6B-49CA-7829-B09A9C48FB3E}"/>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8B61BA83-2BAD-F42B-9AC1-E99849A15EE9}"/>
              </a:ext>
            </a:extLst>
          </p:cNvPr>
          <p:cNvPicPr>
            <a:picLocks noChangeAspect="1"/>
          </p:cNvPicPr>
          <p:nvPr/>
        </p:nvPicPr>
        <p:blipFill>
          <a:blip r:embed="rId3"/>
          <a:stretch>
            <a:fillRect/>
          </a:stretch>
        </p:blipFill>
        <p:spPr>
          <a:xfrm>
            <a:off x="1529967" y="1304887"/>
            <a:ext cx="7772400" cy="5438538"/>
          </a:xfrm>
          <a:prstGeom prst="rect">
            <a:avLst/>
          </a:prstGeom>
        </p:spPr>
      </p:pic>
    </p:spTree>
    <p:extLst>
      <p:ext uri="{BB962C8B-B14F-4D97-AF65-F5344CB8AC3E}">
        <p14:creationId xmlns:p14="http://schemas.microsoft.com/office/powerpoint/2010/main" val="2750076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9539-19B7-BC66-D8D3-7E71629D097B}"/>
              </a:ext>
            </a:extLst>
          </p:cNvPr>
          <p:cNvSpPr>
            <a:spLocks noGrp="1"/>
          </p:cNvSpPr>
          <p:nvPr>
            <p:ph type="title"/>
          </p:nvPr>
        </p:nvSpPr>
        <p:spPr>
          <a:xfrm>
            <a:off x="551145" y="388307"/>
            <a:ext cx="11185743" cy="6200383"/>
          </a:xfrm>
        </p:spPr>
        <p:txBody>
          <a:bodyPr>
            <a:normAutofit/>
          </a:bodyPr>
          <a:lstStyle/>
          <a:p>
            <a:pPr algn="ctr"/>
            <a:r>
              <a:rPr lang="en-US" sz="4800" dirty="0">
                <a:latin typeface="Trebuchet MS" panose="020B0703020202090204" pitchFamily="34" charset="0"/>
              </a:rPr>
              <a:t>Does </a:t>
            </a:r>
            <a:r>
              <a:rPr lang="en-US" sz="4800" b="1" dirty="0">
                <a:solidFill>
                  <a:srgbClr val="EB647E"/>
                </a:solidFill>
                <a:latin typeface="Trebuchet MS" panose="020B0703020202090204" pitchFamily="34" charset="0"/>
              </a:rPr>
              <a:t>acute stress </a:t>
            </a:r>
            <a:r>
              <a:rPr lang="en-US" sz="4800" dirty="0">
                <a:latin typeface="Trebuchet MS" panose="020B0703020202090204" pitchFamily="34" charset="0"/>
              </a:rPr>
              <a:t>and</a:t>
            </a:r>
            <a:r>
              <a:rPr lang="en-US" sz="4800" b="1" dirty="0">
                <a:solidFill>
                  <a:srgbClr val="EB647E"/>
                </a:solidFill>
                <a:latin typeface="Trebuchet MS" panose="020B0703020202090204" pitchFamily="34" charset="0"/>
              </a:rPr>
              <a:t> </a:t>
            </a:r>
            <a:r>
              <a:rPr lang="en-US" sz="4800" b="1" dirty="0">
                <a:solidFill>
                  <a:srgbClr val="005B96"/>
                </a:solidFill>
                <a:latin typeface="Trebuchet MS" panose="020B0703020202090204" pitchFamily="34" charset="0"/>
              </a:rPr>
              <a:t>repeated stress</a:t>
            </a:r>
            <a:r>
              <a:rPr lang="en-US" sz="4800" b="1" dirty="0">
                <a:solidFill>
                  <a:srgbClr val="EB647E"/>
                </a:solidFill>
                <a:latin typeface="Trebuchet MS" panose="020B0703020202090204" pitchFamily="34" charset="0"/>
              </a:rPr>
              <a:t> </a:t>
            </a:r>
            <a:r>
              <a:rPr lang="en-US" sz="4800" dirty="0">
                <a:latin typeface="Trebuchet MS" panose="020B0703020202090204" pitchFamily="34" charset="0"/>
              </a:rPr>
              <a:t>affect glutamate </a:t>
            </a:r>
            <a:r>
              <a:rPr lang="en-US" sz="4800" b="1" dirty="0">
                <a:latin typeface="Trebuchet MS" panose="020B0703020202090204" pitchFamily="34" charset="0"/>
              </a:rPr>
              <a:t>transmission</a:t>
            </a:r>
            <a:r>
              <a:rPr lang="en-US" sz="4800" dirty="0">
                <a:latin typeface="Trebuchet MS" panose="020B0703020202090204" pitchFamily="34" charset="0"/>
              </a:rPr>
              <a:t> in DMH neurons of young female rats?</a:t>
            </a:r>
            <a:br>
              <a:rPr lang="en-US" sz="4800" dirty="0">
                <a:latin typeface="Trebuchet MS" panose="020B0703020202090204" pitchFamily="34" charset="0"/>
              </a:rPr>
            </a:br>
            <a:br>
              <a:rPr lang="en-US" sz="4800" dirty="0">
                <a:latin typeface="Trebuchet MS" panose="020B0703020202090204" pitchFamily="34" charset="0"/>
              </a:rPr>
            </a:br>
            <a:r>
              <a:rPr lang="en-US" sz="4800" dirty="0">
                <a:latin typeface="Trebuchet MS" panose="020B0703020202090204" pitchFamily="34" charset="0"/>
              </a:rPr>
              <a:t>If so, by what mechanism? </a:t>
            </a:r>
            <a:br>
              <a:rPr lang="en-US" dirty="0">
                <a:latin typeface="Trebuchet MS" panose="020B0703020202090204" pitchFamily="34" charset="0"/>
              </a:rPr>
            </a:br>
            <a:endParaRPr lang="en-US" dirty="0">
              <a:latin typeface="Trebuchet MS" panose="020B0703020202090204" pitchFamily="34" charset="0"/>
            </a:endParaRPr>
          </a:p>
        </p:txBody>
      </p:sp>
    </p:spTree>
    <p:extLst>
      <p:ext uri="{BB962C8B-B14F-4D97-AF65-F5344CB8AC3E}">
        <p14:creationId xmlns:p14="http://schemas.microsoft.com/office/powerpoint/2010/main" val="2932573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1010</TotalTime>
  <Words>1734</Words>
  <Application>Microsoft Macintosh PowerPoint</Application>
  <PresentationFormat>Widescreen</PresentationFormat>
  <Paragraphs>323</Paragraphs>
  <Slides>52</Slides>
  <Notes>36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8" baseType="lpstr">
      <vt:lpstr>Aptos</vt:lpstr>
      <vt:lpstr>Aptos Display</vt:lpstr>
      <vt:lpstr>Arial</vt:lpstr>
      <vt:lpstr>Trebuchet MS</vt:lpstr>
      <vt:lpstr>Office Theme</vt:lpstr>
      <vt:lpstr>CorelDRAW</vt:lpstr>
      <vt:lpstr>PowerPoint Presentation</vt:lpstr>
      <vt:lpstr>Background</vt:lpstr>
      <vt:lpstr>PowerPoint Presentation</vt:lpstr>
      <vt:lpstr>PowerPoint Presentation</vt:lpstr>
      <vt:lpstr>Why study the DMH?</vt:lpstr>
      <vt:lpstr>Why study the DMH?</vt:lpstr>
      <vt:lpstr>Why study the DMH?</vt:lpstr>
      <vt:lpstr>Why study the DMH?</vt:lpstr>
      <vt:lpstr>Does acute stress and repeated stress affect glutamate transmission in DMH neurons of young female rats?  If so, by what mechanism?  </vt:lpstr>
      <vt:lpstr>PowerPoint Presentation</vt:lpstr>
      <vt:lpstr>PowerPoint Presentation</vt:lpstr>
      <vt:lpstr>PowerPoint Presentation</vt:lpstr>
      <vt:lpstr>PowerPoint Presentation</vt:lpstr>
      <vt:lpstr>Methods: Stress</vt:lpstr>
      <vt:lpstr>Methods: Recording from living neurons</vt:lpstr>
      <vt:lpstr>Methods: Recording from living neurons</vt:lpstr>
      <vt:lpstr>Baseline Results</vt:lpstr>
      <vt:lpstr>Baseline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does acute stress decrease the strength of glutamate synapses?</vt:lpstr>
      <vt:lpstr>PowerPoint Presentation</vt:lpstr>
      <vt:lpstr>What is causing the presynaptic decrease in glutamate transmission seen under acute stress? </vt:lpstr>
      <vt:lpstr>PowerPoint Presentation</vt:lpstr>
      <vt:lpstr>PowerPoint Presentation</vt:lpstr>
      <vt:lpstr>PowerPoint Presentation</vt:lpstr>
      <vt:lpstr>PowerPoint Presentation</vt:lpstr>
      <vt:lpstr>PowerPoint Presentation</vt:lpstr>
      <vt:lpstr>PowerPoint Presentation</vt:lpstr>
      <vt:lpstr>Baseline Results</vt:lpstr>
      <vt:lpstr>PowerPoint Presentation</vt:lpstr>
      <vt:lpstr>PowerPoint Presentation</vt:lpstr>
      <vt:lpstr>PowerPoint Presentation</vt:lpstr>
      <vt:lpstr>PowerPoint Presentation</vt:lpstr>
      <vt:lpstr>Is this no change in acute stress with AM251 related to presynaptic glutamate release probability like the decrease with acute stress was? </vt:lpstr>
      <vt:lpstr>PowerPoint Presentation</vt:lpstr>
      <vt:lpstr>Summary of Current Data</vt:lpstr>
      <vt:lpstr>Does acute stress and repeated stress affect the excitability of glutamatergic neurons in the DMH of young female rats? </vt:lpstr>
      <vt:lpstr>PowerPoint Presentation</vt:lpstr>
      <vt:lpstr>PowerPoint Presentation</vt:lpstr>
      <vt:lpstr>PowerPoint Presentation</vt:lpstr>
      <vt:lpstr>PowerPoint Presentation</vt:lpstr>
      <vt:lpstr>Conclusions</vt:lpstr>
      <vt:lpstr>Conclusions</vt:lpstr>
      <vt:lpstr>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Ruby Muzzatti</dc:creator>
  <cp:lastModifiedBy>Ruby Muzzatti</cp:lastModifiedBy>
  <cp:revision>207</cp:revision>
  <dcterms:created xsi:type="dcterms:W3CDTF">2025-09-22T13:02:11Z</dcterms:created>
  <dcterms:modified xsi:type="dcterms:W3CDTF">2025-11-30T16:09:01Z</dcterms:modified>
</cp:coreProperties>
</file>